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30.fntdata" ContentType="application/x-fontdata"/>
  <Override PartName="/ppt/fonts/font31.fntdata" ContentType="application/x-fontdata"/>
  <Override PartName="/ppt/fonts/font32.fntdata" ContentType="application/x-fontdata"/>
  <Override PartName="/ppt/fonts/font33.fntdata" ContentType="application/x-fontdata"/>
  <Override PartName="/ppt/fonts/font34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0.svg" ContentType="image/svg+xml"/>
  <Override PartName="/ppt/media/image102.svg" ContentType="image/svg+xml"/>
  <Override PartName="/ppt/media/image104.svg" ContentType="image/svg+xml"/>
  <Override PartName="/ppt/media/image109.svg" ContentType="image/svg+xml"/>
  <Override PartName="/ppt/media/image11.svg" ContentType="image/svg+xml"/>
  <Override PartName="/ppt/media/image111.svg" ContentType="image/svg+xml"/>
  <Override PartName="/ppt/media/image118.svg" ContentType="image/svg+xml"/>
  <Override PartName="/ppt/media/image122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3.svg" ContentType="image/svg+xml"/>
  <Override PartName="/ppt/media/image4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7.svg" ContentType="image/svg+xml"/>
  <Override PartName="/ppt/media/image76.svg" ContentType="image/svg+xml"/>
  <Override PartName="/ppt/media/image79.svg" ContentType="image/svg+xml"/>
  <Override PartName="/ppt/media/image82.svg" ContentType="image/svg+xml"/>
  <Override PartName="/ppt/media/image9.svg" ContentType="image/svg+xml"/>
  <Override PartName="/ppt/media/image92.svg" ContentType="image/svg+xml"/>
  <Override PartName="/ppt/media/image94.svg" ContentType="image/svg+xml"/>
  <Override PartName="/ppt/media/image96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429" r:id="rId3"/>
    <p:sldId id="357" r:id="rId4"/>
    <p:sldId id="258" r:id="rId5"/>
    <p:sldId id="259" r:id="rId6"/>
    <p:sldId id="426" r:id="rId7"/>
    <p:sldId id="261" r:id="rId8"/>
    <p:sldId id="262" r:id="rId9"/>
    <p:sldId id="428" r:id="rId10"/>
    <p:sldId id="350" r:id="rId12"/>
    <p:sldId id="351" r:id="rId13"/>
    <p:sldId id="352" r:id="rId14"/>
    <p:sldId id="358" r:id="rId15"/>
    <p:sldId id="354" r:id="rId16"/>
    <p:sldId id="321" r:id="rId17"/>
    <p:sldId id="427" r:id="rId18"/>
    <p:sldId id="266" r:id="rId19"/>
    <p:sldId id="267" r:id="rId20"/>
    <p:sldId id="269" r:id="rId21"/>
    <p:sldId id="270" r:id="rId22"/>
    <p:sldId id="317" r:id="rId23"/>
    <p:sldId id="318" r:id="rId24"/>
    <p:sldId id="274" r:id="rId25"/>
    <p:sldId id="330" r:id="rId26"/>
    <p:sldId id="309" r:id="rId27"/>
    <p:sldId id="278" r:id="rId28"/>
    <p:sldId id="277" r:id="rId29"/>
    <p:sldId id="324" r:id="rId30"/>
    <p:sldId id="325" r:id="rId31"/>
    <p:sldId id="326" r:id="rId32"/>
    <p:sldId id="327" r:id="rId33"/>
    <p:sldId id="328" r:id="rId34"/>
    <p:sldId id="332" r:id="rId35"/>
    <p:sldId id="329" r:id="rId36"/>
    <p:sldId id="291" r:id="rId37"/>
    <p:sldId id="292" r:id="rId38"/>
    <p:sldId id="293" r:id="rId39"/>
    <p:sldId id="297" r:id="rId40"/>
    <p:sldId id="301" r:id="rId41"/>
    <p:sldId id="302" r:id="rId42"/>
    <p:sldId id="303" r:id="rId43"/>
    <p:sldId id="304" r:id="rId44"/>
  </p:sldIdLst>
  <p:sldSz cx="18288000" cy="10287000"/>
  <p:notesSz cx="6858000" cy="9144000"/>
  <p:embeddedFontLst>
    <p:embeddedFont>
      <p:font typeface="Arial Bold" panose="020F0502020204030204"/>
      <p:regular r:id="rId48"/>
      <p:bold r:id="rId49"/>
      <p:italic r:id="rId50"/>
      <p:boldItalic r:id="rId51"/>
    </p:embeddedFont>
    <p:embeddedFont>
      <p:font typeface="Calibri" panose="020F0502020204030204" charset="0"/>
      <p:regular r:id="rId52"/>
      <p:bold r:id="rId53"/>
      <p:italic r:id="rId54"/>
      <p:boldItalic r:id="rId55"/>
    </p:embeddedFont>
    <p:embeddedFont>
      <p:font typeface="Arial Unicode" panose="020B0604020202020204" charset="-122"/>
      <p:regular r:id="rId56"/>
    </p:embeddedFont>
    <p:embeddedFont>
      <p:font typeface="Arial Nova" panose="020B0504020202020204"/>
      <p:regular r:id="rId57"/>
      <p:bold r:id="rId58"/>
      <p:italic r:id="rId59"/>
      <p:boldItalic r:id="rId60"/>
    </p:embeddedFont>
    <p:embeddedFont>
      <p:font typeface="Roboto Condensed" panose="02000000000000000000" pitchFamily="2" charset="0"/>
      <p:regular r:id="rId61"/>
    </p:embeddedFont>
    <p:embeddedFont>
      <p:font typeface="Calibri" panose="020F0502020204030204"/>
      <p:regular r:id="rId62"/>
      <p:bold r:id="rId63"/>
      <p:italic r:id="rId64"/>
      <p:boldItalic r:id="rId65"/>
    </p:embeddedFont>
    <p:embeddedFont>
      <p:font typeface="Gadugi" panose="020B0502040204020203" pitchFamily="34" charset="0"/>
      <p:regular r:id="rId66"/>
      <p:bold r:id="rId67"/>
    </p:embeddedFont>
    <p:embeddedFont>
      <p:font typeface="#9Slide03 AllRoundGothic" panose="020B0703020202020104" pitchFamily="34" charset="0"/>
      <p:regular r:id="rId68"/>
    </p:embeddedFont>
    <p:embeddedFont>
      <p:font typeface="Bahnschrift" panose="020B0502040204020203" pitchFamily="34" charset="0"/>
      <p:regular r:id="rId69"/>
      <p:bold r:id="rId70"/>
    </p:embeddedFont>
    <p:embeddedFont>
      <p:font typeface="Impact" panose="020B0806030902050204"/>
      <p:regular r:id="rId71"/>
    </p:embeddedFont>
    <p:embeddedFont>
      <p:font typeface="Impact" panose="020B0806030902050204" pitchFamily="34" charset="0"/>
      <p:regular r:id="rId72"/>
    </p:embeddedFont>
    <p:embeddedFont>
      <p:font typeface="Montaser Arabic" panose="020F0502020204030204"/>
      <p:regular r:id="rId73"/>
      <p:bold r:id="rId74"/>
      <p:italic r:id="rId75"/>
      <p:boldItalic r:id="rId76"/>
    </p:embeddedFont>
    <p:embeddedFont>
      <p:font typeface="Noto Sans Bold" panose="020F0502020204030204"/>
      <p:regular r:id="rId77"/>
      <p:bold r:id="rId78"/>
      <p:italic r:id="rId79"/>
      <p:boldItalic r:id="rId80"/>
    </p:embeddedFont>
    <p:embeddedFont>
      <p:font typeface="Arial Black" panose="020B0A04020102020204" pitchFamily="34" charset="0"/>
      <p:bold r:id="rId81"/>
    </p:embeddedFont>
  </p:embeddedFontLst>
  <p:custDataLst>
    <p:tags r:id="rId8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C22"/>
    <a:srgbClr val="F48E26"/>
    <a:srgbClr val="AAAAAA"/>
    <a:srgbClr val="ED7B23"/>
    <a:srgbClr val="DD4C3A"/>
    <a:srgbClr val="FF8225"/>
    <a:srgbClr val="FCA125"/>
    <a:srgbClr val="72B33F"/>
    <a:srgbClr val="D97D3B"/>
    <a:srgbClr val="F4A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7" autoAdjust="0"/>
  </p:normalViewPr>
  <p:slideViewPr>
    <p:cSldViewPr showGuides="1">
      <p:cViewPr>
        <p:scale>
          <a:sx n="97" d="100"/>
          <a:sy n="97" d="100"/>
        </p:scale>
        <p:origin x="1000" y="512"/>
      </p:cViewPr>
      <p:guideLst>
        <p:guide orient="horz" pos="54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726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2" Type="http://schemas.openxmlformats.org/officeDocument/2006/relationships/tags" Target="tags/tag1.xml"/><Relationship Id="rId81" Type="http://schemas.openxmlformats.org/officeDocument/2006/relationships/font" Target="fonts/font34.fntdata"/><Relationship Id="rId80" Type="http://schemas.openxmlformats.org/officeDocument/2006/relationships/font" Target="fonts/font33.fntdata"/><Relationship Id="rId8" Type="http://schemas.openxmlformats.org/officeDocument/2006/relationships/slide" Target="slides/slide6.xml"/><Relationship Id="rId79" Type="http://schemas.openxmlformats.org/officeDocument/2006/relationships/font" Target="fonts/font32.fntdata"/><Relationship Id="rId78" Type="http://schemas.openxmlformats.org/officeDocument/2006/relationships/font" Target="fonts/font31.fntdata"/><Relationship Id="rId77" Type="http://schemas.openxmlformats.org/officeDocument/2006/relationships/font" Target="fonts/font30.fntdata"/><Relationship Id="rId76" Type="http://schemas.openxmlformats.org/officeDocument/2006/relationships/font" Target="fonts/font29.fntdata"/><Relationship Id="rId75" Type="http://schemas.openxmlformats.org/officeDocument/2006/relationships/font" Target="fonts/font28.fntdata"/><Relationship Id="rId74" Type="http://schemas.openxmlformats.org/officeDocument/2006/relationships/font" Target="fonts/font27.fntdata"/><Relationship Id="rId73" Type="http://schemas.openxmlformats.org/officeDocument/2006/relationships/font" Target="fonts/font26.fntdata"/><Relationship Id="rId72" Type="http://schemas.openxmlformats.org/officeDocument/2006/relationships/font" Target="fonts/font25.fntdata"/><Relationship Id="rId71" Type="http://schemas.openxmlformats.org/officeDocument/2006/relationships/font" Target="fonts/font24.fntdata"/><Relationship Id="rId70" Type="http://schemas.openxmlformats.org/officeDocument/2006/relationships/font" Target="fonts/font23.fntdata"/><Relationship Id="rId7" Type="http://schemas.openxmlformats.org/officeDocument/2006/relationships/slide" Target="slides/slide5.xml"/><Relationship Id="rId69" Type="http://schemas.openxmlformats.org/officeDocument/2006/relationships/font" Target="fonts/font22.fntdata"/><Relationship Id="rId68" Type="http://schemas.openxmlformats.org/officeDocument/2006/relationships/font" Target="fonts/font21.fntdata"/><Relationship Id="rId67" Type="http://schemas.openxmlformats.org/officeDocument/2006/relationships/font" Target="fonts/font20.fntdata"/><Relationship Id="rId66" Type="http://schemas.openxmlformats.org/officeDocument/2006/relationships/font" Target="fonts/font19.fntdata"/><Relationship Id="rId65" Type="http://schemas.openxmlformats.org/officeDocument/2006/relationships/font" Target="fonts/font18.fntdata"/><Relationship Id="rId64" Type="http://schemas.openxmlformats.org/officeDocument/2006/relationships/font" Target="fonts/font17.fntdata"/><Relationship Id="rId63" Type="http://schemas.openxmlformats.org/officeDocument/2006/relationships/font" Target="fonts/font16.fntdata"/><Relationship Id="rId62" Type="http://schemas.openxmlformats.org/officeDocument/2006/relationships/font" Target="fonts/font15.fntdata"/><Relationship Id="rId61" Type="http://schemas.openxmlformats.org/officeDocument/2006/relationships/font" Target="fonts/font14.fntdata"/><Relationship Id="rId60" Type="http://schemas.openxmlformats.org/officeDocument/2006/relationships/font" Target="fonts/font13.fntdata"/><Relationship Id="rId6" Type="http://schemas.openxmlformats.org/officeDocument/2006/relationships/slide" Target="slides/slide4.xml"/><Relationship Id="rId59" Type="http://schemas.openxmlformats.org/officeDocument/2006/relationships/font" Target="fonts/font12.fntdata"/><Relationship Id="rId58" Type="http://schemas.openxmlformats.org/officeDocument/2006/relationships/font" Target="fonts/font11.fntdata"/><Relationship Id="rId57" Type="http://schemas.openxmlformats.org/officeDocument/2006/relationships/font" Target="fonts/font10.fntdata"/><Relationship Id="rId56" Type="http://schemas.openxmlformats.org/officeDocument/2006/relationships/font" Target="fonts/font9.fntdata"/><Relationship Id="rId55" Type="http://schemas.openxmlformats.org/officeDocument/2006/relationships/font" Target="fonts/font8.fntdata"/><Relationship Id="rId54" Type="http://schemas.openxmlformats.org/officeDocument/2006/relationships/font" Target="fonts/font7.fntdata"/><Relationship Id="rId53" Type="http://schemas.openxmlformats.org/officeDocument/2006/relationships/font" Target="fonts/font6.fntdata"/><Relationship Id="rId52" Type="http://schemas.openxmlformats.org/officeDocument/2006/relationships/font" Target="fonts/font5.fntdata"/><Relationship Id="rId51" Type="http://schemas.openxmlformats.org/officeDocument/2006/relationships/font" Target="fonts/font4.fntdata"/><Relationship Id="rId50" Type="http://schemas.openxmlformats.org/officeDocument/2006/relationships/font" Target="fonts/font3.fntdata"/><Relationship Id="rId5" Type="http://schemas.openxmlformats.org/officeDocument/2006/relationships/slide" Target="slides/slide3.xml"/><Relationship Id="rId49" Type="http://schemas.openxmlformats.org/officeDocument/2006/relationships/font" Target="fonts/font2.fntdata"/><Relationship Id="rId48" Type="http://schemas.openxmlformats.org/officeDocument/2006/relationships/font" Target="fonts/font1.fntdata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#1">
  <dgm:title val=""/>
  <dgm:desc val=""/>
  <dgm:catLst>
    <dgm:cat type="accent6" pri="11300"/>
  </dgm:catLst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BE2A0-ACB4-4542-A7DD-6FBBCCD68D09}" type="doc">
      <dgm:prSet loTypeId="urn:microsoft.com/office/officeart/2005/8/layout/chevron1" loCatId="process" qsTypeId="urn:microsoft.com/office/officeart/2005/8/quickstyle/simple4#1" qsCatId="3D" csTypeId="urn:microsoft.com/office/officeart/2005/8/colors/accent6_3#1" csCatId="colorful" phldr="1"/>
      <dgm:spPr/>
      <dgm:t>
        <a:bodyPr/>
        <a:lstStyle/>
        <a:p>
          <a:endParaRPr/>
        </a:p>
      </dgm:t>
    </dgm:pt>
    <dgm:pt modelId="{A988F101-823C-4168-A968-D9AD275A7C9E}" cxnId="{CB88A72E-C8F1-4616-A9DA-D4D039F8F458}" type="parTrans">
      <dgm:prSet/>
      <dgm:spPr/>
      <dgm:t>
        <a:bodyPr/>
        <a:lstStyle/>
        <a:p>
          <a:endParaRPr lang="vi-VN"/>
        </a:p>
      </dgm:t>
    </dgm:pt>
    <dgm:pt modelId="{37B8501D-FB99-4AC2-BFA4-747A6389C8DD}">
      <dgm:prSet phldrT="[Text]"/>
      <dgm:spPr/>
      <dgm:t>
        <a:bodyPr/>
        <a:lstStyle/>
        <a:p>
          <a:r>
            <a:rPr lang="vi-VN" b="1"/>
            <a:t>2024</a:t>
          </a:r>
        </a:p>
      </dgm:t>
    </dgm:pt>
    <dgm:pt modelId="{419A8AE4-9B46-4302-830A-E71A9B1340E9}" cxnId="{CB88A72E-C8F1-4616-A9DA-D4D039F8F458}" type="sibTrans">
      <dgm:prSet/>
      <dgm:spPr/>
      <dgm:t>
        <a:bodyPr/>
        <a:lstStyle/>
        <a:p>
          <a:endParaRPr lang="vi-VN"/>
        </a:p>
      </dgm:t>
    </dgm:pt>
    <dgm:pt modelId="{EEFC8C7D-BA05-4549-A6E0-403D79082521}" cxnId="{78412C6A-2CAA-4442-A7A0-D337A5EF547B}" type="parTrans">
      <dgm:prSet/>
      <dgm:spPr/>
      <dgm:t>
        <a:bodyPr/>
        <a:lstStyle/>
        <a:p>
          <a:endParaRPr lang="vi-VN"/>
        </a:p>
      </dgm:t>
    </dgm:pt>
    <dgm:pt modelId="{CC4BAF05-B44E-4765-8F30-63A0D14ACE0D}">
      <dgm:prSet phldrT="[Text]"/>
      <dgm:spPr/>
      <dgm:t>
        <a:bodyPr/>
        <a:lstStyle/>
        <a:p>
          <a:r>
            <a:rPr lang="vi-VN" b="1"/>
            <a:t>2023</a:t>
          </a:r>
        </a:p>
      </dgm:t>
    </dgm:pt>
    <dgm:pt modelId="{BFEDC04C-789C-4C25-85A9-BCB859BA8B64}" cxnId="{78412C6A-2CAA-4442-A7A0-D337A5EF547B}" type="sibTrans">
      <dgm:prSet/>
      <dgm:spPr/>
      <dgm:t>
        <a:bodyPr/>
        <a:lstStyle/>
        <a:p>
          <a:endParaRPr lang="vi-VN"/>
        </a:p>
      </dgm:t>
    </dgm:pt>
    <dgm:pt modelId="{C29828F1-26A4-4DDA-A714-75344C2BF05E}" cxnId="{BC6A25FD-9F29-4AD8-BEE2-CD4446337622}" type="parTrans">
      <dgm:prSet/>
      <dgm:spPr/>
      <dgm:t>
        <a:bodyPr/>
        <a:lstStyle/>
        <a:p>
          <a:endParaRPr lang="vi-VN"/>
        </a:p>
      </dgm:t>
    </dgm:pt>
    <dgm:pt modelId="{3CAB0295-0C33-4AA2-AC8C-3C51F3E5C7D1}">
      <dgm:prSet phldrT="[Text]"/>
      <dgm:spPr/>
      <dgm:t>
        <a:bodyPr/>
        <a:lstStyle/>
        <a:p>
          <a:r>
            <a:rPr lang="vi-VN" b="1" dirty="0"/>
            <a:t>2022</a:t>
          </a:r>
        </a:p>
      </dgm:t>
    </dgm:pt>
    <dgm:pt modelId="{25460442-AF40-472E-B69F-AB89182EE08B}" cxnId="{BC6A25FD-9F29-4AD8-BEE2-CD4446337622}" type="sibTrans">
      <dgm:prSet/>
      <dgm:spPr/>
      <dgm:t>
        <a:bodyPr/>
        <a:lstStyle/>
        <a:p>
          <a:endParaRPr lang="vi-VN"/>
        </a:p>
      </dgm:t>
    </dgm:pt>
    <dgm:pt modelId="{70EED67E-D025-4E6A-84D3-C77593F61AEA}" cxnId="{B118390D-7776-4E09-85E5-982FF4CD44CF}" type="parTrans">
      <dgm:prSet/>
      <dgm:spPr/>
      <dgm:t>
        <a:bodyPr/>
        <a:lstStyle/>
        <a:p>
          <a:endParaRPr lang="vi-VN"/>
        </a:p>
      </dgm:t>
    </dgm:pt>
    <dgm:pt modelId="{DDDCE4A8-A472-4914-848C-163BDEADF575}">
      <dgm:prSet phldrT="[Text]"/>
      <dgm:spPr/>
      <dgm:t>
        <a:bodyPr/>
        <a:lstStyle/>
        <a:p>
          <a:r>
            <a:rPr lang="vi-VN" b="1"/>
            <a:t>2021</a:t>
          </a:r>
        </a:p>
      </dgm:t>
    </dgm:pt>
    <dgm:pt modelId="{180404D8-445B-43DD-BA4E-8390A7193F42}" cxnId="{B118390D-7776-4E09-85E5-982FF4CD44CF}" type="sibTrans">
      <dgm:prSet/>
      <dgm:spPr/>
      <dgm:t>
        <a:bodyPr/>
        <a:lstStyle/>
        <a:p>
          <a:endParaRPr lang="vi-VN"/>
        </a:p>
      </dgm:t>
    </dgm:pt>
    <dgm:pt modelId="{8E86BA95-3DF3-4DC4-9F62-C44176CCA7F4}" type="pres">
      <dgm:prSet presAssocID="{AB1BE2A0-ACB4-4542-A7DD-6FBBCCD68D09}" presName="Name0" presStyleCnt="0">
        <dgm:presLayoutVars>
          <dgm:dir/>
          <dgm:animLvl val="lvl"/>
          <dgm:resizeHandles val="exact"/>
        </dgm:presLayoutVars>
      </dgm:prSet>
      <dgm:spPr/>
    </dgm:pt>
    <dgm:pt modelId="{A1AEBDA1-2B5D-493F-8F1C-715884094DC5}" type="pres">
      <dgm:prSet presAssocID="{37B8501D-FB99-4AC2-BFA4-747A6389C8DD}" presName="parTxOnly" presStyleLbl="node1" presStyleIdx="0" presStyleCnt="4" custLinFactX="244105" custLinFactNeighborX="300000" custLinFactNeighborY="10699">
        <dgm:presLayoutVars>
          <dgm:chMax val="0"/>
          <dgm:chPref val="0"/>
          <dgm:bulletEnabled val="1"/>
        </dgm:presLayoutVars>
      </dgm:prSet>
      <dgm:spPr/>
    </dgm:pt>
    <dgm:pt modelId="{707550F5-EFD5-4DBB-9104-E9519A3714C2}" type="pres">
      <dgm:prSet presAssocID="{419A8AE4-9B46-4302-830A-E71A9B1340E9}" presName="parTxOnlySpace" presStyleCnt="0"/>
      <dgm:spPr/>
    </dgm:pt>
    <dgm:pt modelId="{A33C597E-8693-4231-B1B3-F73317C50733}" type="pres">
      <dgm:prSet presAssocID="{CC4BAF05-B44E-4765-8F30-63A0D14ACE0D}" presName="parTxOnly" presStyleLbl="node1" presStyleIdx="1" presStyleCnt="4" custLinFactX="83535" custLinFactNeighborX="100000" custLinFactNeighborY="8292">
        <dgm:presLayoutVars>
          <dgm:chMax val="0"/>
          <dgm:chPref val="0"/>
          <dgm:bulletEnabled val="1"/>
        </dgm:presLayoutVars>
      </dgm:prSet>
      <dgm:spPr/>
    </dgm:pt>
    <dgm:pt modelId="{D0D58949-75BA-4E43-A9FD-1312464EE0DB}" type="pres">
      <dgm:prSet presAssocID="{BFEDC04C-789C-4C25-85A9-BCB859BA8B64}" presName="parTxOnlySpace" presStyleCnt="0"/>
      <dgm:spPr/>
    </dgm:pt>
    <dgm:pt modelId="{A4BBCC8E-504C-435E-9D7C-78E7B4AC82C7}" type="pres">
      <dgm:prSet presAssocID="{3CAB0295-0C33-4AA2-AC8C-3C51F3E5C7D1}" presName="parTxOnly" presStyleLbl="node1" presStyleIdx="2" presStyleCnt="4" custLinFactX="-74956" custLinFactNeighborX="-100000" custLinFactNeighborY="9547">
        <dgm:presLayoutVars>
          <dgm:chMax val="0"/>
          <dgm:chPref val="0"/>
          <dgm:bulletEnabled val="1"/>
        </dgm:presLayoutVars>
      </dgm:prSet>
      <dgm:spPr/>
    </dgm:pt>
    <dgm:pt modelId="{2052376C-1C11-4584-99D9-BF7351732373}" type="pres">
      <dgm:prSet presAssocID="{25460442-AF40-472E-B69F-AB89182EE08B}" presName="parTxOnlySpace" presStyleCnt="0"/>
      <dgm:spPr/>
    </dgm:pt>
    <dgm:pt modelId="{095376EF-677F-4DE8-A744-0B2CD8B17466}" type="pres">
      <dgm:prSet presAssocID="{DDDCE4A8-A472-4914-848C-163BDEADF575}" presName="parTxOnly" presStyleLbl="node1" presStyleIdx="3" presStyleCnt="4" custLinFactX="-231824" custLinFactNeighborX="-300000" custLinFactNeighborY="8278">
        <dgm:presLayoutVars>
          <dgm:chMax val="0"/>
          <dgm:chPref val="0"/>
          <dgm:bulletEnabled val="1"/>
        </dgm:presLayoutVars>
      </dgm:prSet>
      <dgm:spPr/>
    </dgm:pt>
  </dgm:ptLst>
  <dgm:cxnLst>
    <dgm:cxn modelId="{B118390D-7776-4E09-85E5-982FF4CD44CF}" srcId="{AB1BE2A0-ACB4-4542-A7DD-6FBBCCD68D09}" destId="{DDDCE4A8-A472-4914-848C-163BDEADF575}" srcOrd="3" destOrd="0" parTransId="{70EED67E-D025-4E6A-84D3-C77593F61AEA}" sibTransId="{180404D8-445B-43DD-BA4E-8390A7193F42}"/>
    <dgm:cxn modelId="{5F4B4A28-EDF4-49AE-A8F8-A669D1E87A08}" type="presOf" srcId="{3CAB0295-0C33-4AA2-AC8C-3C51F3E5C7D1}" destId="{A4BBCC8E-504C-435E-9D7C-78E7B4AC82C7}" srcOrd="0" destOrd="0" presId="urn:microsoft.com/office/officeart/2005/8/layout/chevron1"/>
    <dgm:cxn modelId="{CB88A72E-C8F1-4616-A9DA-D4D039F8F458}" srcId="{AB1BE2A0-ACB4-4542-A7DD-6FBBCCD68D09}" destId="{37B8501D-FB99-4AC2-BFA4-747A6389C8DD}" srcOrd="0" destOrd="0" parTransId="{A988F101-823C-4168-A968-D9AD275A7C9E}" sibTransId="{419A8AE4-9B46-4302-830A-E71A9B1340E9}"/>
    <dgm:cxn modelId="{78412C6A-2CAA-4442-A7A0-D337A5EF547B}" srcId="{AB1BE2A0-ACB4-4542-A7DD-6FBBCCD68D09}" destId="{CC4BAF05-B44E-4765-8F30-63A0D14ACE0D}" srcOrd="1" destOrd="0" parTransId="{EEFC8C7D-BA05-4549-A6E0-403D79082521}" sibTransId="{BFEDC04C-789C-4C25-85A9-BCB859BA8B64}"/>
    <dgm:cxn modelId="{C973C270-E994-44EF-9757-D48D094A0411}" type="presOf" srcId="{DDDCE4A8-A472-4914-848C-163BDEADF575}" destId="{095376EF-677F-4DE8-A744-0B2CD8B17466}" srcOrd="0" destOrd="0" presId="urn:microsoft.com/office/officeart/2005/8/layout/chevron1"/>
    <dgm:cxn modelId="{80651598-0CD1-42FA-BAFE-10B9F11C401E}" type="presOf" srcId="{CC4BAF05-B44E-4765-8F30-63A0D14ACE0D}" destId="{A33C597E-8693-4231-B1B3-F73317C50733}" srcOrd="0" destOrd="0" presId="urn:microsoft.com/office/officeart/2005/8/layout/chevron1"/>
    <dgm:cxn modelId="{72B310E9-82C2-4380-BF46-BF94A62FDC25}" type="presOf" srcId="{AB1BE2A0-ACB4-4542-A7DD-6FBBCCD68D09}" destId="{8E86BA95-3DF3-4DC4-9F62-C44176CCA7F4}" srcOrd="0" destOrd="0" presId="urn:microsoft.com/office/officeart/2005/8/layout/chevron1"/>
    <dgm:cxn modelId="{6E0CD4F0-A608-4343-8C6C-8EE20703EE9B}" type="presOf" srcId="{37B8501D-FB99-4AC2-BFA4-747A6389C8DD}" destId="{A1AEBDA1-2B5D-493F-8F1C-715884094DC5}" srcOrd="0" destOrd="0" presId="urn:microsoft.com/office/officeart/2005/8/layout/chevron1"/>
    <dgm:cxn modelId="{BC6A25FD-9F29-4AD8-BEE2-CD4446337622}" srcId="{AB1BE2A0-ACB4-4542-A7DD-6FBBCCD68D09}" destId="{3CAB0295-0C33-4AA2-AC8C-3C51F3E5C7D1}" srcOrd="2" destOrd="0" parTransId="{C29828F1-26A4-4DDA-A714-75344C2BF05E}" sibTransId="{25460442-AF40-472E-B69F-AB89182EE08B}"/>
    <dgm:cxn modelId="{91C8A312-D49A-48A5-AE7A-DE70ED7D874F}" type="presParOf" srcId="{8E86BA95-3DF3-4DC4-9F62-C44176CCA7F4}" destId="{A1AEBDA1-2B5D-493F-8F1C-715884094DC5}" srcOrd="0" destOrd="0" presId="urn:microsoft.com/office/officeart/2005/8/layout/chevron1"/>
    <dgm:cxn modelId="{3AF51361-F3D5-4FCA-AA71-40B01D200917}" type="presParOf" srcId="{8E86BA95-3DF3-4DC4-9F62-C44176CCA7F4}" destId="{707550F5-EFD5-4DBB-9104-E9519A3714C2}" srcOrd="1" destOrd="0" presId="urn:microsoft.com/office/officeart/2005/8/layout/chevron1"/>
    <dgm:cxn modelId="{0C42D6EF-35A4-4C04-981B-22F6021AF718}" type="presParOf" srcId="{8E86BA95-3DF3-4DC4-9F62-C44176CCA7F4}" destId="{A33C597E-8693-4231-B1B3-F73317C50733}" srcOrd="2" destOrd="0" presId="urn:microsoft.com/office/officeart/2005/8/layout/chevron1"/>
    <dgm:cxn modelId="{A74F2B0B-2DED-4680-85BF-7F356D293FF5}" type="presParOf" srcId="{8E86BA95-3DF3-4DC4-9F62-C44176CCA7F4}" destId="{D0D58949-75BA-4E43-A9FD-1312464EE0DB}" srcOrd="3" destOrd="0" presId="urn:microsoft.com/office/officeart/2005/8/layout/chevron1"/>
    <dgm:cxn modelId="{163ED94C-FCB2-4F6D-AA29-E275D2576D12}" type="presParOf" srcId="{8E86BA95-3DF3-4DC4-9F62-C44176CCA7F4}" destId="{A4BBCC8E-504C-435E-9D7C-78E7B4AC82C7}" srcOrd="4" destOrd="0" presId="urn:microsoft.com/office/officeart/2005/8/layout/chevron1"/>
    <dgm:cxn modelId="{CFD320B2-246F-4629-A8B0-623026B4701A}" type="presParOf" srcId="{8E86BA95-3DF3-4DC4-9F62-C44176CCA7F4}" destId="{2052376C-1C11-4584-99D9-BF7351732373}" srcOrd="5" destOrd="0" presId="urn:microsoft.com/office/officeart/2005/8/layout/chevron1"/>
    <dgm:cxn modelId="{79E2D039-AF25-441E-8691-F82F393E4CCB}" type="presParOf" srcId="{8E86BA95-3DF3-4DC4-9F62-C44176CCA7F4}" destId="{095376EF-677F-4DE8-A744-0B2CD8B17466}" srcOrd="6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1215902" cy="5918446"/>
        <a:chOff x="0" y="0"/>
        <a:chExt cx="11215902" cy="5918446"/>
      </a:xfrm>
    </dsp:grpSpPr>
    <dsp:sp modelId="{A1AEBDA1-2B5D-493F-8F1C-715884094DC5}">
      <dsp:nvSpPr>
        <dsp:cNvPr id="3" name="Chevron 2"/>
        <dsp:cNvSpPr/>
      </dsp:nvSpPr>
      <dsp:spPr bwMode="white">
        <a:xfrm>
          <a:off x="6490218" y="2482687"/>
          <a:ext cx="3031325" cy="1212530"/>
        </a:xfrm>
        <a:prstGeom prst="chevron">
          <a:avLst/>
        </a:prstGeom>
      </dsp:spPr>
      <dsp:style>
        <a:lnRef idx="0">
          <a:schemeClr val="lt1"/>
        </a:lnRef>
        <a:fillRef idx="3">
          <a:schemeClr val="accent6">
            <a:shade val="80000"/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16027" tIns="72009" rIns="72009" bIns="72009" anchor="ctr"/>
        <a:lstStyle>
          <a:lvl1pPr algn="ctr">
            <a:defRPr sz="54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b="1"/>
            <a:t>2024</a:t>
          </a:r>
        </a:p>
      </dsp:txBody>
      <dsp:txXfrm>
        <a:off x="6490218" y="2482687"/>
        <a:ext cx="3031325" cy="1212530"/>
      </dsp:txXfrm>
    </dsp:sp>
    <dsp:sp modelId="{A33C597E-8693-4231-B1B3-F73317C50733}">
      <dsp:nvSpPr>
        <dsp:cNvPr id="4" name="Chevron 3"/>
        <dsp:cNvSpPr/>
      </dsp:nvSpPr>
      <dsp:spPr bwMode="white">
        <a:xfrm>
          <a:off x="4957277" y="2453501"/>
          <a:ext cx="3031325" cy="1212530"/>
        </a:xfrm>
        <a:prstGeom prst="chevron">
          <a:avLst/>
        </a:prstGeom>
      </dsp:spPr>
      <dsp:style>
        <a:lnRef idx="0">
          <a:schemeClr val="lt1"/>
        </a:lnRef>
        <a:fillRef idx="3">
          <a:schemeClr val="accent6">
            <a:shade val="80000"/>
            <a:hueOff val="-99999"/>
            <a:satOff val="5490"/>
            <a:lumOff val="7843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16027" tIns="72009" rIns="72009" bIns="72009" anchor="ctr"/>
        <a:lstStyle>
          <a:lvl1pPr algn="ctr">
            <a:defRPr sz="54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b="1"/>
            <a:t>2023</a:t>
          </a:r>
        </a:p>
      </dsp:txBody>
      <dsp:txXfrm>
        <a:off x="4957277" y="2453501"/>
        <a:ext cx="3031325" cy="1212530"/>
      </dsp:txXfrm>
    </dsp:sp>
    <dsp:sp modelId="{A4BBCC8E-504C-435E-9D7C-78E7B4AC82C7}">
      <dsp:nvSpPr>
        <dsp:cNvPr id="5" name="Chevron 4"/>
        <dsp:cNvSpPr/>
      </dsp:nvSpPr>
      <dsp:spPr bwMode="white">
        <a:xfrm>
          <a:off x="3487357" y="2468718"/>
          <a:ext cx="3031325" cy="1212530"/>
        </a:xfrm>
        <a:prstGeom prst="chevron">
          <a:avLst/>
        </a:prstGeom>
      </dsp:spPr>
      <dsp:style>
        <a:lnRef idx="0">
          <a:schemeClr val="lt1"/>
        </a:lnRef>
        <a:fillRef idx="3">
          <a:schemeClr val="accent6">
            <a:shade val="80000"/>
            <a:hueOff val="-199999"/>
            <a:satOff val="10980"/>
            <a:lumOff val="1568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16027" tIns="72009" rIns="72009" bIns="72009" anchor="ctr"/>
        <a:lstStyle>
          <a:lvl1pPr algn="ctr">
            <a:defRPr sz="54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b="1" dirty="0"/>
            <a:t>2022</a:t>
          </a:r>
        </a:p>
      </dsp:txBody>
      <dsp:txXfrm>
        <a:off x="3487357" y="2468718"/>
        <a:ext cx="3031325" cy="1212530"/>
      </dsp:txXfrm>
    </dsp:sp>
    <dsp:sp modelId="{095376EF-677F-4DE8-A744-0B2CD8B17466}">
      <dsp:nvSpPr>
        <dsp:cNvPr id="6" name="Chevron 5"/>
        <dsp:cNvSpPr/>
      </dsp:nvSpPr>
      <dsp:spPr bwMode="white">
        <a:xfrm>
          <a:off x="2066636" y="2453331"/>
          <a:ext cx="3031325" cy="1212530"/>
        </a:xfrm>
        <a:prstGeom prst="chevron">
          <a:avLst/>
        </a:prstGeom>
      </dsp:spPr>
      <dsp:style>
        <a:lnRef idx="0">
          <a:schemeClr val="lt1"/>
        </a:lnRef>
        <a:fillRef idx="3">
          <a:schemeClr val="accent6">
            <a:shade val="80000"/>
            <a:hueOff val="-300000"/>
            <a:satOff val="16471"/>
            <a:lumOff val="23529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216027" tIns="72009" rIns="72009" bIns="72009" anchor="ctr"/>
        <a:lstStyle>
          <a:lvl1pPr algn="ctr">
            <a:defRPr sz="5400"/>
          </a:lvl1pPr>
          <a:lvl2pPr marL="285750" indent="-285750" algn="ctr">
            <a:defRPr sz="4200"/>
          </a:lvl2pPr>
          <a:lvl3pPr marL="571500" indent="-285750" algn="ctr">
            <a:defRPr sz="4200"/>
          </a:lvl3pPr>
          <a:lvl4pPr marL="857250" indent="-285750" algn="ctr">
            <a:defRPr sz="4200"/>
          </a:lvl4pPr>
          <a:lvl5pPr marL="1143000" indent="-285750" algn="ctr">
            <a:defRPr sz="4200"/>
          </a:lvl5pPr>
          <a:lvl6pPr marL="1428750" indent="-285750" algn="ctr">
            <a:defRPr sz="4200"/>
          </a:lvl6pPr>
          <a:lvl7pPr marL="1714500" indent="-285750" algn="ctr">
            <a:defRPr sz="4200"/>
          </a:lvl7pPr>
          <a:lvl8pPr marL="2000250" indent="-285750" algn="ctr">
            <a:defRPr sz="4200"/>
          </a:lvl8pPr>
          <a:lvl9pPr marL="2286000" indent="-285750" algn="ctr">
            <a:defRPr sz="4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vi-VN" b="1"/>
            <a:t>2021</a:t>
          </a:r>
        </a:p>
      </dsp:txBody>
      <dsp:txXfrm>
        <a:off x="2066636" y="2453331"/>
        <a:ext cx="3031325" cy="1212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type="chevron" r:blip="" rot="180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type="chevron" r:blip="" rot="180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#1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4572E-1B4C-BD45-AE9C-0D4958745A7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4529E-171A-2845-B764-9D1D24C4932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DB8606-825A-40CF-B809-1200F8C1FF76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439" name="Google Shape;4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ct val="0"/>
              </a:spcBef>
              <a:spcAft>
                <a:spcPct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err="1"/>
              <a:t>Bổ sung nội dung bằng Tiếng Anh: (Thay cho chỗ “Thanh Hóa”</a:t>
            </a:r>
            <a:endParaRPr lang="en-US" err="1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SzPts val="1400"/>
              <a:buAutoNum type="arabicPeriod"/>
            </a:pPr>
            <a:r>
              <a:rPr lang="en-US" err="1"/>
              <a:t>Triển khai tìm kiếm vị trí, thực hiện công tác quản lý công trình xây dựng cây cầu</a:t>
            </a:r>
            <a:endParaRPr lang="en-US" err="1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SzPts val="1400"/>
              <a:buAutoNum type="arabicPeriod"/>
            </a:pPr>
            <a:r>
              <a:rPr lang="en-US" err="1"/>
              <a:t>Tổ chức lễ khánh thành cho cây cầu thứ 8 tại vùng núi cao Thanh Hóa</a:t>
            </a:r>
            <a:endParaRPr lang="en-US" err="1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SzPts val="1400"/>
              <a:buAutoNum type="arabicPeriod"/>
            </a:pPr>
            <a:r>
              <a:rPr lang="en-US" err="1"/>
              <a:t>Khai thác và quảng bá những bản sắc văn hóa của người dân tộc thiểu số</a:t>
            </a:r>
            <a:endParaRPr lang="en-US" err="1"/>
          </a:p>
        </p:txBody>
      </p:sp>
      <p:sp>
        <p:nvSpPr>
          <p:cNvPr id="490" name="Google Shape;49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471" name="Google Shape;4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4529E-171A-2845-B764-9D1D24C4932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650" name="Google Shape;65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659" name="Google Shape;65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666" name="Google Shape;66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714" name="Google Shape;71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756" name="Google Shape;75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765" name="Google Shape;76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770" name="Google Shape;77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778" name="Google Shape;77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742" name="Google Shape;74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c7d93cb527_1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/>
              <a:t>Những nội dung chỉnh sửa: </a:t>
            </a:r>
            <a:endParaRPr lang="en-US"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lang="en-US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SzPts val="1400"/>
              <a:buAutoNum type="arabicPeriod"/>
            </a:pPr>
            <a:r>
              <a:rPr lang="en-US"/>
              <a:t>Bổ sung logo nhãn hàng: NESCAFE</a:t>
            </a:r>
            <a:endParaRPr lang="en-US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SzPts val="1400"/>
              <a:buAutoNum type="arabicPeriod"/>
            </a:pPr>
            <a:r>
              <a:rPr lang="en-US"/>
              <a:t>Cách trình bày slide này: có thể tham khảo tương tự như slide số 14,15,16,17</a:t>
            </a:r>
            <a:endParaRPr lang="en-US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SzPts val="1400"/>
              <a:buAutoNum type="arabicPeriod"/>
            </a:pPr>
            <a:r>
              <a:rPr lang="en-US"/>
              <a:t>Nội dung cần hiển thị</a:t>
            </a:r>
            <a:endParaRPr lang="en-US"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/>
              <a:t>E-XPRO CREATE THE CONCEPTUAL EVENT -  INTERTWIN:  KẾT HỢP TUYỆT HẢO - THỐNG LĨNH MỌI MIỀN</a:t>
            </a:r>
            <a:endParaRPr b="1"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b="1"/>
              <a:t>1. The idea comes from the historical story of Vietnam: Le Loi &amp; Nguyen Trai and the victory of the Lam Son uprising</a:t>
            </a:r>
            <a:endParaRPr b="1"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b="1"/>
              <a:t>2. Show the strong spirit of the new product</a:t>
            </a:r>
            <a:endParaRPr b="1"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b="1"/>
              <a:t>3. Create sales team confidence to win</a:t>
            </a:r>
            <a:endParaRPr b="1"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b="1"/>
          </a:p>
        </p:txBody>
      </p:sp>
      <p:sp>
        <p:nvSpPr>
          <p:cNvPr id="342" name="Google Shape;342;g1c7d93cb52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/>
              <a:t>Nội dung chỉnh sửa:</a:t>
            </a:r>
            <a:endParaRPr lang="en-US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-US"/>
              <a:t>Cách trình bày slide này: có thể tham khảo tương tự như slide số 14,15,16,17</a:t>
            </a:r>
            <a:endParaRPr lang="en-US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SzPts val="1400"/>
              <a:buAutoNum type="arabicPeriod"/>
            </a:pPr>
            <a:r>
              <a:rPr lang="en-US"/>
              <a:t>Thêm logo Sumitomo Chemical</a:t>
            </a:r>
            <a:endParaRPr lang="en-US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SzPts val="1400"/>
              <a:buAutoNum type="arabicPeriod"/>
            </a:pPr>
            <a:r>
              <a:rPr lang="en-US"/>
              <a:t>Nội dung hiển thị</a:t>
            </a:r>
            <a:endParaRPr lang="en-US"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/>
              <a:t>E-XPRO CREATE &amp; DEVELOP NEW PRODUCT’S IDENTITY: KEY VISUAL, ICONIC, AND TAGLINE </a:t>
            </a:r>
            <a:endParaRPr b="1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SzPts val="1400"/>
              <a:buAutoNum type="arabicPeriod"/>
            </a:pPr>
            <a:r>
              <a:rPr lang="en-US" b="1"/>
              <a:t>Exploiting the special factors that make the product different: “Holdfast till its weed finished”</a:t>
            </a:r>
            <a:endParaRPr b="1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SzPts val="1400"/>
              <a:buAutoNum type="arabicPeriod"/>
            </a:pPr>
            <a:r>
              <a:rPr lang="en-US" b="1"/>
              <a:t>Positioning different &amp; premium products in the market</a:t>
            </a:r>
            <a:endParaRPr b="1"/>
          </a:p>
          <a:p>
            <a:pPr marL="457200" lvl="0" indent="-317500" algn="l" rtl="0">
              <a:spcBef>
                <a:spcPct val="0"/>
              </a:spcBef>
              <a:spcAft>
                <a:spcPct val="0"/>
              </a:spcAft>
              <a:buSzPts val="1400"/>
              <a:buAutoNum type="arabicPeriod"/>
            </a:pPr>
            <a:r>
              <a:rPr lang="en-US" b="1"/>
              <a:t>Showing the unique selling point of the product through the message and key visual</a:t>
            </a:r>
            <a:endParaRPr b="1"/>
          </a:p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  <a:endParaRPr b="1"/>
          </a:p>
        </p:txBody>
      </p:sp>
      <p:sp>
        <p:nvSpPr>
          <p:cNvPr id="358" name="Google Shape;3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387" name="Google Shape;3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406" name="Google Shape;4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465" name="Google Shape;4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ct val="0"/>
              </a:spcBef>
              <a:spcAft>
                <a:spcPct val="0"/>
              </a:spcAft>
              <a:buNone/>
            </a:pPr>
          </a:p>
        </p:txBody>
      </p:sp>
      <p:sp>
        <p:nvSpPr>
          <p:cNvPr id="406" name="Google Shape;4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19999" h="119999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/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  <a:endParaRPr lang="en-US" sz="36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1.xml"/><Relationship Id="rId8" Type="http://schemas.openxmlformats.org/officeDocument/2006/relationships/diagramLayout" Target="../diagrams/layout1.xml"/><Relationship Id="rId7" Type="http://schemas.openxmlformats.org/officeDocument/2006/relationships/diagramData" Target="../diagrams/data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.xml"/><Relationship Id="rId11" Type="http://schemas.microsoft.com/office/2007/relationships/diagramDrawing" Target="../diagrams/drawing1.xml"/><Relationship Id="rId10" Type="http://schemas.openxmlformats.org/officeDocument/2006/relationships/diagramColors" Target="../diagrams/colors1.xml"/><Relationship Id="rId1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svg"/><Relationship Id="rId7" Type="http://schemas.openxmlformats.org/officeDocument/2006/relationships/image" Target="../media/image50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Relationship Id="rId3" Type="http://schemas.openxmlformats.org/officeDocument/2006/relationships/image" Target="../media/image46.png"/><Relationship Id="rId20" Type="http://schemas.openxmlformats.org/officeDocument/2006/relationships/slideLayout" Target="../slideLayouts/slideLayout3.xml"/><Relationship Id="rId2" Type="http://schemas.openxmlformats.org/officeDocument/2006/relationships/image" Target="../media/image45.svg"/><Relationship Id="rId19" Type="http://schemas.openxmlformats.org/officeDocument/2006/relationships/image" Target="../media/image62.png"/><Relationship Id="rId18" Type="http://schemas.openxmlformats.org/officeDocument/2006/relationships/image" Target="../media/image61.svg"/><Relationship Id="rId17" Type="http://schemas.openxmlformats.org/officeDocument/2006/relationships/image" Target="../media/image60.png"/><Relationship Id="rId16" Type="http://schemas.openxmlformats.org/officeDocument/2006/relationships/image" Target="../media/image59.svg"/><Relationship Id="rId15" Type="http://schemas.openxmlformats.org/officeDocument/2006/relationships/image" Target="../media/image58.png"/><Relationship Id="rId14" Type="http://schemas.openxmlformats.org/officeDocument/2006/relationships/image" Target="../media/image57.svg"/><Relationship Id="rId13" Type="http://schemas.openxmlformats.org/officeDocument/2006/relationships/image" Target="../media/image56.png"/><Relationship Id="rId12" Type="http://schemas.openxmlformats.org/officeDocument/2006/relationships/image" Target="../media/image55.svg"/><Relationship Id="rId11" Type="http://schemas.openxmlformats.org/officeDocument/2006/relationships/image" Target="../media/image54.png"/><Relationship Id="rId10" Type="http://schemas.openxmlformats.org/officeDocument/2006/relationships/image" Target="../media/image53.svg"/><Relationship Id="rId1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jpeg"/><Relationship Id="rId8" Type="http://schemas.openxmlformats.org/officeDocument/2006/relationships/image" Target="../media/image73.jpeg"/><Relationship Id="rId7" Type="http://schemas.openxmlformats.org/officeDocument/2006/relationships/image" Target="../media/image72.jpeg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82.svg"/><Relationship Id="rId7" Type="http://schemas.openxmlformats.org/officeDocument/2006/relationships/image" Target="../media/image81.png"/><Relationship Id="rId6" Type="http://schemas.openxmlformats.org/officeDocument/2006/relationships/image" Target="../media/image80.jpeg"/><Relationship Id="rId5" Type="http://schemas.openxmlformats.org/officeDocument/2006/relationships/image" Target="../media/image79.svg"/><Relationship Id="rId49" Type="http://schemas.openxmlformats.org/officeDocument/2006/relationships/slideLayout" Target="../slideLayouts/slideLayout3.xml"/><Relationship Id="rId48" Type="http://schemas.openxmlformats.org/officeDocument/2006/relationships/image" Target="../media/image122.svg"/><Relationship Id="rId47" Type="http://schemas.openxmlformats.org/officeDocument/2006/relationships/image" Target="../media/image121.png"/><Relationship Id="rId46" Type="http://schemas.openxmlformats.org/officeDocument/2006/relationships/image" Target="../media/image120.jpeg"/><Relationship Id="rId45" Type="http://schemas.openxmlformats.org/officeDocument/2006/relationships/image" Target="../media/image119.jpeg"/><Relationship Id="rId44" Type="http://schemas.openxmlformats.org/officeDocument/2006/relationships/image" Target="../media/image118.svg"/><Relationship Id="rId43" Type="http://schemas.openxmlformats.org/officeDocument/2006/relationships/image" Target="../media/image117.png"/><Relationship Id="rId42" Type="http://schemas.openxmlformats.org/officeDocument/2006/relationships/image" Target="../media/image116.png"/><Relationship Id="rId41" Type="http://schemas.openxmlformats.org/officeDocument/2006/relationships/image" Target="../media/image115.png"/><Relationship Id="rId40" Type="http://schemas.openxmlformats.org/officeDocument/2006/relationships/image" Target="../media/image114.png"/><Relationship Id="rId4" Type="http://schemas.openxmlformats.org/officeDocument/2006/relationships/image" Target="../media/image78.png"/><Relationship Id="rId39" Type="http://schemas.openxmlformats.org/officeDocument/2006/relationships/image" Target="../media/image113.jpeg"/><Relationship Id="rId38" Type="http://schemas.openxmlformats.org/officeDocument/2006/relationships/image" Target="../media/image112.jpeg"/><Relationship Id="rId37" Type="http://schemas.openxmlformats.org/officeDocument/2006/relationships/image" Target="../media/image111.svg"/><Relationship Id="rId36" Type="http://schemas.openxmlformats.org/officeDocument/2006/relationships/image" Target="../media/image110.png"/><Relationship Id="rId35" Type="http://schemas.openxmlformats.org/officeDocument/2006/relationships/image" Target="../media/image109.svg"/><Relationship Id="rId34" Type="http://schemas.openxmlformats.org/officeDocument/2006/relationships/image" Target="../media/image108.png"/><Relationship Id="rId33" Type="http://schemas.openxmlformats.org/officeDocument/2006/relationships/image" Target="../media/image107.png"/><Relationship Id="rId32" Type="http://schemas.openxmlformats.org/officeDocument/2006/relationships/image" Target="../media/image106.png"/><Relationship Id="rId31" Type="http://schemas.openxmlformats.org/officeDocument/2006/relationships/image" Target="../media/image105.jpeg"/><Relationship Id="rId30" Type="http://schemas.openxmlformats.org/officeDocument/2006/relationships/image" Target="../media/image104.svg"/><Relationship Id="rId3" Type="http://schemas.openxmlformats.org/officeDocument/2006/relationships/image" Target="../media/image77.jpeg"/><Relationship Id="rId29" Type="http://schemas.openxmlformats.org/officeDocument/2006/relationships/image" Target="../media/image103.png"/><Relationship Id="rId28" Type="http://schemas.openxmlformats.org/officeDocument/2006/relationships/image" Target="../media/image102.svg"/><Relationship Id="rId27" Type="http://schemas.openxmlformats.org/officeDocument/2006/relationships/image" Target="../media/image101.png"/><Relationship Id="rId26" Type="http://schemas.openxmlformats.org/officeDocument/2006/relationships/image" Target="../media/image100.svg"/><Relationship Id="rId25" Type="http://schemas.openxmlformats.org/officeDocument/2006/relationships/image" Target="../media/image99.png"/><Relationship Id="rId24" Type="http://schemas.openxmlformats.org/officeDocument/2006/relationships/image" Target="../media/image98.svg"/><Relationship Id="rId23" Type="http://schemas.openxmlformats.org/officeDocument/2006/relationships/image" Target="../media/image97.png"/><Relationship Id="rId22" Type="http://schemas.openxmlformats.org/officeDocument/2006/relationships/image" Target="../media/image96.svg"/><Relationship Id="rId21" Type="http://schemas.openxmlformats.org/officeDocument/2006/relationships/image" Target="../media/image95.png"/><Relationship Id="rId20" Type="http://schemas.openxmlformats.org/officeDocument/2006/relationships/image" Target="../media/image94.svg"/><Relationship Id="rId2" Type="http://schemas.openxmlformats.org/officeDocument/2006/relationships/image" Target="../media/image76.svg"/><Relationship Id="rId19" Type="http://schemas.openxmlformats.org/officeDocument/2006/relationships/image" Target="../media/image93.png"/><Relationship Id="rId18" Type="http://schemas.openxmlformats.org/officeDocument/2006/relationships/image" Target="../media/image92.svg"/><Relationship Id="rId17" Type="http://schemas.openxmlformats.org/officeDocument/2006/relationships/image" Target="../media/image91.png"/><Relationship Id="rId16" Type="http://schemas.openxmlformats.org/officeDocument/2006/relationships/image" Target="../media/image90.png"/><Relationship Id="rId15" Type="http://schemas.openxmlformats.org/officeDocument/2006/relationships/image" Target="../media/image89.png"/><Relationship Id="rId14" Type="http://schemas.openxmlformats.org/officeDocument/2006/relationships/image" Target="../media/image88.png"/><Relationship Id="rId13" Type="http://schemas.openxmlformats.org/officeDocument/2006/relationships/image" Target="../media/image87.png"/><Relationship Id="rId12" Type="http://schemas.openxmlformats.org/officeDocument/2006/relationships/image" Target="../media/image86.png"/><Relationship Id="rId11" Type="http://schemas.openxmlformats.org/officeDocument/2006/relationships/image" Target="../media/image85.png"/><Relationship Id="rId10" Type="http://schemas.openxmlformats.org/officeDocument/2006/relationships/image" Target="../media/image84.jpeg"/><Relationship Id="rId1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6.png"/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image" Target="../media/image123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6.png"/><Relationship Id="rId3" Type="http://schemas.openxmlformats.org/officeDocument/2006/relationships/image" Target="../media/image128.png"/><Relationship Id="rId2" Type="http://schemas.openxmlformats.org/officeDocument/2006/relationships/image" Target="../media/image127.jpeg"/><Relationship Id="rId1" Type="http://schemas.openxmlformats.org/officeDocument/2006/relationships/image" Target="../media/image123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6.png"/><Relationship Id="rId2" Type="http://schemas.openxmlformats.org/officeDocument/2006/relationships/image" Target="../media/image129.jpeg"/><Relationship Id="rId1" Type="http://schemas.openxmlformats.org/officeDocument/2006/relationships/image" Target="../media/image123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6.png"/><Relationship Id="rId2" Type="http://schemas.openxmlformats.org/officeDocument/2006/relationships/image" Target="../media/image131.jpeg"/><Relationship Id="rId1" Type="http://schemas.openxmlformats.org/officeDocument/2006/relationships/image" Target="../media/image130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2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6.png"/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image" Target="../media/image123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38.jpeg"/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image" Target="../media/image135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image" Target="../media/image139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3.jpeg"/><Relationship Id="rId8" Type="http://schemas.openxmlformats.org/officeDocument/2006/relationships/image" Target="../media/image152.jpeg"/><Relationship Id="rId7" Type="http://schemas.openxmlformats.org/officeDocument/2006/relationships/image" Target="../media/image151.jpeg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126.png"/><Relationship Id="rId10" Type="http://schemas.openxmlformats.org/officeDocument/2006/relationships/image" Target="../media/image154.jpeg"/><Relationship Id="rId1" Type="http://schemas.openxmlformats.org/officeDocument/2006/relationships/image" Target="../media/image145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3.jpeg"/><Relationship Id="rId8" Type="http://schemas.openxmlformats.org/officeDocument/2006/relationships/image" Target="../media/image162.jpeg"/><Relationship Id="rId7" Type="http://schemas.openxmlformats.org/officeDocument/2006/relationships/image" Target="../media/image161.jpeg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6" Type="http://schemas.openxmlformats.org/officeDocument/2006/relationships/notesSlide" Target="../notesSlides/notesSlide12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126.png"/><Relationship Id="rId13" Type="http://schemas.openxmlformats.org/officeDocument/2006/relationships/image" Target="../media/image167.jpeg"/><Relationship Id="rId12" Type="http://schemas.openxmlformats.org/officeDocument/2006/relationships/image" Target="../media/image166.jpeg"/><Relationship Id="rId11" Type="http://schemas.openxmlformats.org/officeDocument/2006/relationships/image" Target="../media/image165.jpeg"/><Relationship Id="rId10" Type="http://schemas.openxmlformats.org/officeDocument/2006/relationships/image" Target="../media/image164.jpeg"/><Relationship Id="rId1" Type="http://schemas.openxmlformats.org/officeDocument/2006/relationships/image" Target="../media/image15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6.jpeg"/><Relationship Id="rId8" Type="http://schemas.openxmlformats.org/officeDocument/2006/relationships/image" Target="../media/image175.jpeg"/><Relationship Id="rId7" Type="http://schemas.openxmlformats.org/officeDocument/2006/relationships/image" Target="../media/image174.jpeg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3.xml"/><Relationship Id="rId11" Type="http://schemas.openxmlformats.org/officeDocument/2006/relationships/image" Target="../media/image126.png"/><Relationship Id="rId10" Type="http://schemas.openxmlformats.org/officeDocument/2006/relationships/image" Target="../media/image177.jpeg"/><Relationship Id="rId1" Type="http://schemas.openxmlformats.org/officeDocument/2006/relationships/image" Target="../media/image168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png"/><Relationship Id="rId8" Type="http://schemas.openxmlformats.org/officeDocument/2006/relationships/image" Target="../media/image185.png"/><Relationship Id="rId7" Type="http://schemas.openxmlformats.org/officeDocument/2006/relationships/image" Target="../media/image184.jpeg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78.jpe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4.jpeg"/><Relationship Id="rId8" Type="http://schemas.openxmlformats.org/officeDocument/2006/relationships/image" Target="../media/image193.jpeg"/><Relationship Id="rId7" Type="http://schemas.openxmlformats.org/officeDocument/2006/relationships/image" Target="../media/image192.jpeg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6" Type="http://schemas.openxmlformats.org/officeDocument/2006/relationships/notesSlide" Target="../notesSlides/notesSlide15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126.png"/><Relationship Id="rId13" Type="http://schemas.openxmlformats.org/officeDocument/2006/relationships/image" Target="../media/image198.jpeg"/><Relationship Id="rId12" Type="http://schemas.openxmlformats.org/officeDocument/2006/relationships/image" Target="../media/image197.jpeg"/><Relationship Id="rId11" Type="http://schemas.openxmlformats.org/officeDocument/2006/relationships/image" Target="../media/image196.jpeg"/><Relationship Id="rId10" Type="http://schemas.openxmlformats.org/officeDocument/2006/relationships/image" Target="../media/image195.jpeg"/><Relationship Id="rId1" Type="http://schemas.openxmlformats.org/officeDocument/2006/relationships/image" Target="../media/image186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7.jpeg"/><Relationship Id="rId8" Type="http://schemas.openxmlformats.org/officeDocument/2006/relationships/image" Target="../media/image206.jpeg"/><Relationship Id="rId7" Type="http://schemas.openxmlformats.org/officeDocument/2006/relationships/image" Target="../media/image205.jpeg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5" Type="http://schemas.openxmlformats.org/officeDocument/2006/relationships/notesSlide" Target="../notesSlides/notesSlide16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126.png"/><Relationship Id="rId12" Type="http://schemas.openxmlformats.org/officeDocument/2006/relationships/image" Target="../media/image210.jpeg"/><Relationship Id="rId11" Type="http://schemas.openxmlformats.org/officeDocument/2006/relationships/image" Target="../media/image209.jpeg"/><Relationship Id="rId10" Type="http://schemas.openxmlformats.org/officeDocument/2006/relationships/image" Target="../media/image208.jpeg"/><Relationship Id="rId1" Type="http://schemas.openxmlformats.org/officeDocument/2006/relationships/image" Target="../media/image199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18.jpeg"/><Relationship Id="rId5" Type="http://schemas.openxmlformats.org/officeDocument/2006/relationships/image" Target="../media/image217.jpeg"/><Relationship Id="rId4" Type="http://schemas.openxmlformats.org/officeDocument/2006/relationships/image" Target="../media/image216.jpeg"/><Relationship Id="rId3" Type="http://schemas.openxmlformats.org/officeDocument/2006/relationships/image" Target="../media/image215.jpeg"/><Relationship Id="rId2" Type="http://schemas.openxmlformats.org/officeDocument/2006/relationships/image" Target="../media/image214.png"/><Relationship Id="rId1" Type="http://schemas.openxmlformats.org/officeDocument/2006/relationships/image" Target="../media/image213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6.png"/><Relationship Id="rId1" Type="http://schemas.openxmlformats.org/officeDocument/2006/relationships/image" Target="../media/image219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6.png"/><Relationship Id="rId2" Type="http://schemas.openxmlformats.org/officeDocument/2006/relationships/image" Target="../media/image221.jpeg"/><Relationship Id="rId1" Type="http://schemas.openxmlformats.org/officeDocument/2006/relationships/image" Target="../media/image2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2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1.jpeg"/><Relationship Id="rId8" Type="http://schemas.openxmlformats.org/officeDocument/2006/relationships/image" Target="../media/image230.jpeg"/><Relationship Id="rId7" Type="http://schemas.openxmlformats.org/officeDocument/2006/relationships/image" Target="../media/image229.jpeg"/><Relationship Id="rId6" Type="http://schemas.openxmlformats.org/officeDocument/2006/relationships/image" Target="../media/image228.jpeg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Relationship Id="rId3" Type="http://schemas.openxmlformats.org/officeDocument/2006/relationships/image" Target="../media/image225.jpeg"/><Relationship Id="rId21" Type="http://schemas.openxmlformats.org/officeDocument/2006/relationships/notesSlide" Target="../notesSlides/notesSlide23.xml"/><Relationship Id="rId20" Type="http://schemas.openxmlformats.org/officeDocument/2006/relationships/slideLayout" Target="../slideLayouts/slideLayout3.xml"/><Relationship Id="rId2" Type="http://schemas.openxmlformats.org/officeDocument/2006/relationships/image" Target="../media/image224.jpeg"/><Relationship Id="rId19" Type="http://schemas.openxmlformats.org/officeDocument/2006/relationships/image" Target="../media/image241.jpeg"/><Relationship Id="rId18" Type="http://schemas.openxmlformats.org/officeDocument/2006/relationships/image" Target="../media/image240.jpeg"/><Relationship Id="rId17" Type="http://schemas.openxmlformats.org/officeDocument/2006/relationships/image" Target="../media/image239.jpeg"/><Relationship Id="rId16" Type="http://schemas.openxmlformats.org/officeDocument/2006/relationships/image" Target="../media/image238.jpeg"/><Relationship Id="rId15" Type="http://schemas.openxmlformats.org/officeDocument/2006/relationships/image" Target="../media/image237.jpeg"/><Relationship Id="rId14" Type="http://schemas.openxmlformats.org/officeDocument/2006/relationships/image" Target="../media/image236.jpeg"/><Relationship Id="rId13" Type="http://schemas.openxmlformats.org/officeDocument/2006/relationships/image" Target="../media/image235.jpeg"/><Relationship Id="rId12" Type="http://schemas.openxmlformats.org/officeDocument/2006/relationships/image" Target="../media/image234.jpeg"/><Relationship Id="rId11" Type="http://schemas.openxmlformats.org/officeDocument/2006/relationships/image" Target="../media/image233.jpeg"/><Relationship Id="rId10" Type="http://schemas.openxmlformats.org/officeDocument/2006/relationships/image" Target="../media/image232.jpeg"/><Relationship Id="rId1" Type="http://schemas.openxmlformats.org/officeDocument/2006/relationships/image" Target="../media/image223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image" Target="../media/image24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50.jpeg"/><Relationship Id="rId5" Type="http://schemas.openxmlformats.org/officeDocument/2006/relationships/image" Target="../media/image249.png"/><Relationship Id="rId4" Type="http://schemas.openxmlformats.org/officeDocument/2006/relationships/image" Target="../media/image248.jpeg"/><Relationship Id="rId3" Type="http://schemas.openxmlformats.org/officeDocument/2006/relationships/image" Target="../media/image247.png"/><Relationship Id="rId2" Type="http://schemas.openxmlformats.org/officeDocument/2006/relationships/image" Target="../media/image246.jpeg"/><Relationship Id="rId1" Type="http://schemas.openxmlformats.org/officeDocument/2006/relationships/image" Target="../media/image245.jpeg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6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257.jpeg"/><Relationship Id="rId6" Type="http://schemas.microsoft.com/office/2007/relationships/hdphoto" Target="../media/image256.wdp"/><Relationship Id="rId5" Type="http://schemas.openxmlformats.org/officeDocument/2006/relationships/image" Target="../media/image255.png"/><Relationship Id="rId4" Type="http://schemas.openxmlformats.org/officeDocument/2006/relationships/image" Target="../media/image254.jpeg"/><Relationship Id="rId3" Type="http://schemas.openxmlformats.org/officeDocument/2006/relationships/image" Target="../media/image253.svg"/><Relationship Id="rId2" Type="http://schemas.openxmlformats.org/officeDocument/2006/relationships/image" Target="../media/image252.png"/><Relationship Id="rId1" Type="http://schemas.openxmlformats.org/officeDocument/2006/relationships/image" Target="../media/image2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59.png"/><Relationship Id="rId1" Type="http://schemas.openxmlformats.org/officeDocument/2006/relationships/image" Target="../media/image2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z6370356697210_5c2694d70997c21acadb16b48e416f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747;p46"/>
          <p:cNvSpPr/>
          <p:nvPr/>
        </p:nvSpPr>
        <p:spPr>
          <a:xfrm rot="10800000" flipH="1">
            <a:off x="228600" y="4154738"/>
            <a:ext cx="6604461" cy="2253522"/>
          </a:xfrm>
          <a:custGeom>
            <a:avLst/>
            <a:gdLst/>
            <a:ahLst/>
            <a:cxnLst/>
            <a:rect l="l" t="t" r="r" b="b"/>
            <a:pathLst>
              <a:path w="7122523" h="4197911" extrusionOk="0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" name="Google Shape;747;p46"/>
          <p:cNvSpPr/>
          <p:nvPr/>
        </p:nvSpPr>
        <p:spPr>
          <a:xfrm flipH="1">
            <a:off x="140425" y="4154738"/>
            <a:ext cx="17906116" cy="2253522"/>
          </a:xfrm>
          <a:custGeom>
            <a:avLst/>
            <a:gdLst/>
            <a:ahLst/>
            <a:cxnLst/>
            <a:rect l="l" t="t" r="r" b="b"/>
            <a:pathLst>
              <a:path w="7122523" h="4197911" extrusionOk="0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" name="Picture 6" descr="A bridge with a sign and trees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125" y="244384"/>
            <a:ext cx="5426549" cy="3721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28601" y="-48398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spAutoFit/>
          </a:bodyPr>
          <a:lstStyle/>
          <a:p>
            <a:endParaRPr lang="vi-VN" sz="2700"/>
          </a:p>
        </p:txBody>
      </p:sp>
      <p:pic>
        <p:nvPicPr>
          <p:cNvPr id="27" name="Picture 26" descr="A group of children walking on a bridg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50" y="6597197"/>
            <a:ext cx="5191127" cy="3567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107993" y="-73421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spAutoFit/>
          </a:bodyPr>
          <a:lstStyle/>
          <a:p>
            <a:endParaRPr lang="vi-VN" sz="2700"/>
          </a:p>
        </p:txBody>
      </p:sp>
      <p:pic>
        <p:nvPicPr>
          <p:cNvPr id="1031" name="Picture 7" descr="Không có mô tả ảnh.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01458" y="6597197"/>
            <a:ext cx="5260320" cy="3524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Picture 9" descr="Không có mô tả ảnh.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21271" y="239608"/>
            <a:ext cx="5654060" cy="3689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Picture 24" descr="A group of people walking on a bridge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9572" y="228601"/>
            <a:ext cx="5654060" cy="3721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37420" y="6577728"/>
            <a:ext cx="5773532" cy="3567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0" name="Rectangle: Rounded Corners 39"/>
          <p:cNvSpPr/>
          <p:nvPr/>
        </p:nvSpPr>
        <p:spPr>
          <a:xfrm>
            <a:off x="1543095" y="298088"/>
            <a:ext cx="3096605" cy="456863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Gadugi" panose="020B0502040204020203" pitchFamily="34" charset="0"/>
              </a:rPr>
              <a:t>C</a:t>
            </a:r>
            <a:r>
              <a:rPr lang="en-US" altLang="vi-VN" sz="3200" b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Gadugi" panose="020B0502040204020203" pitchFamily="34" charset="0"/>
              </a:rPr>
              <a:t>ẦN</a:t>
            </a:r>
            <a:r>
              <a:rPr lang="vi-VN" sz="3200" b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Gadugi" panose="020B0502040204020203" pitchFamily="34" charset="0"/>
              </a:rPr>
              <a:t> TH</a:t>
            </a:r>
            <a:r>
              <a:rPr lang="en-US" altLang="vi-VN" sz="3200" b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Gadugi" panose="020B0502040204020203" pitchFamily="34" charset="0"/>
              </a:rPr>
              <a:t>Ơ</a:t>
            </a:r>
            <a:r>
              <a:rPr lang="vi-VN" sz="3200" b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Gadugi" panose="020B0502040204020203" pitchFamily="34" charset="0"/>
              </a:rPr>
              <a:t> CITY</a:t>
            </a:r>
            <a:endParaRPr lang="vi-VN" sz="32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 Heavy" panose="00000A00000000000000"/>
              <a:ea typeface="Gadugi" panose="020B0502040204020203" pitchFamily="34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6993149" y="277177"/>
            <a:ext cx="4301701" cy="478662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Gadugi" panose="020B0502040204020203" pitchFamily="34" charset="0"/>
              </a:rPr>
              <a:t>SÓC TRĂNG PROVINCE</a:t>
            </a:r>
            <a:endParaRPr lang="vi-VN" sz="32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 Heavy" panose="00000A00000000000000"/>
              <a:ea typeface="Gadugi" panose="020B0502040204020203" pitchFamily="34" charset="0"/>
            </a:endParaRPr>
          </a:p>
        </p:txBody>
      </p:sp>
      <p:sp>
        <p:nvSpPr>
          <p:cNvPr id="47" name="Rectangle: Rounded Corners 46"/>
          <p:cNvSpPr/>
          <p:nvPr/>
        </p:nvSpPr>
        <p:spPr>
          <a:xfrm>
            <a:off x="12898276" y="298126"/>
            <a:ext cx="4400636" cy="40713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Gadugi" panose="020B0502040204020203" pitchFamily="34" charset="0"/>
              </a:rPr>
              <a:t>GIA LAI PROVINCE</a:t>
            </a:r>
            <a:endParaRPr lang="vi-VN" sz="32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 Heavy" panose="00000A00000000000000"/>
              <a:ea typeface="Gadugi" panose="020B0502040204020203" pitchFamily="34" charset="0"/>
            </a:endParaRPr>
          </a:p>
        </p:txBody>
      </p:sp>
      <p:sp>
        <p:nvSpPr>
          <p:cNvPr id="49" name="Rectangle: Rounded Corners 48"/>
          <p:cNvSpPr/>
          <p:nvPr/>
        </p:nvSpPr>
        <p:spPr>
          <a:xfrm>
            <a:off x="838071" y="6634364"/>
            <a:ext cx="4506655" cy="446174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Gadugi" panose="020B0502040204020203" pitchFamily="34" charset="0"/>
              </a:rPr>
              <a:t>TIỀN GIANG PROVINCE</a:t>
            </a:r>
            <a:endParaRPr lang="vi-VN" sz="32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 Heavy" panose="00000A00000000000000"/>
              <a:ea typeface="Gadugi" panose="020B0502040204020203" pitchFamily="34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6613679" y="6648263"/>
            <a:ext cx="4671916" cy="407550"/>
          </a:xfrm>
          <a:prstGeom prst="round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Gadugi" panose="020B0502040204020203" pitchFamily="34" charset="0"/>
              </a:rPr>
              <a:t>THANH HÓA PROVINCE</a:t>
            </a:r>
            <a:endParaRPr lang="vi-VN" sz="32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 Heavy" panose="00000A00000000000000"/>
              <a:ea typeface="Gadugi" panose="020B0502040204020203" pitchFamily="34" charset="0"/>
            </a:endParaRPr>
          </a:p>
        </p:txBody>
      </p:sp>
      <p:sp>
        <p:nvSpPr>
          <p:cNvPr id="51" name="Rectangle: Rounded Corners 50"/>
          <p:cNvSpPr/>
          <p:nvPr/>
        </p:nvSpPr>
        <p:spPr>
          <a:xfrm>
            <a:off x="12953867" y="6634569"/>
            <a:ext cx="4400636" cy="451617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ED7D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Gadugi" panose="020B0502040204020203" pitchFamily="34" charset="0"/>
              </a:rPr>
              <a:t>CAO BẰNG PROVINCE</a:t>
            </a:r>
            <a:endParaRPr lang="vi-VN" sz="3200" b="1">
              <a:solidFill>
                <a:srgbClr val="ED7D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 Heavy" panose="00000A00000000000000"/>
              <a:ea typeface="Gadugi" panose="020B0502040204020203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04265" y="4098491"/>
            <a:ext cx="914164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750" b="1">
                <a:solidFill>
                  <a:srgbClr val="ED7D31"/>
                </a:solidFill>
                <a:effectLst>
                  <a:outerShdw blurRad="50800" dist="50800" dir="5400000" algn="ctr" rotWithShape="0">
                    <a:srgbClr val="000000">
                      <a:alpha val="59000"/>
                    </a:srgbClr>
                  </a:outerShdw>
                </a:effectLst>
                <a:ea typeface="Calibri" panose="020F0502020204030204"/>
              </a:rPr>
              <a:t>THE PROJECT BUILDING BRIDGE</a:t>
            </a:r>
            <a:endParaRPr lang="en-US" sz="3750">
              <a:solidFill>
                <a:srgbClr val="FFFFFF"/>
              </a:solidFill>
              <a:effectLst>
                <a:outerShdw blurRad="50800" dist="50800" dir="5400000" algn="ctr" rotWithShape="0">
                  <a:srgbClr val="000000">
                    <a:alpha val="59000"/>
                  </a:srgbClr>
                </a:outerShdw>
              </a:effectLs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54" name="Diagram 53"/>
          <p:cNvGraphicFramePr/>
          <p:nvPr/>
        </p:nvGraphicFramePr>
        <p:xfrm>
          <a:off x="4037610" y="2483569"/>
          <a:ext cx="11215902" cy="5918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6"/>
          <p:cNvSpPr/>
          <p:nvPr/>
        </p:nvSpPr>
        <p:spPr>
          <a:xfrm>
            <a:off x="1" y="0"/>
            <a:ext cx="18287998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45" name="Google Shape;745;p46"/>
          <p:cNvPicPr preferRelativeResize="0"/>
          <p:nvPr/>
        </p:nvPicPr>
        <p:blipFill>
          <a:blip r:embed="rId1"/>
          <a:srcRect r="-3" b="-3"/>
          <a:stretch>
            <a:fillRect/>
          </a:stretch>
        </p:blipFill>
        <p:spPr>
          <a:xfrm>
            <a:off x="7148792" y="90622"/>
            <a:ext cx="7215188" cy="3752756"/>
          </a:xfrm>
          <a:custGeom>
            <a:avLst/>
            <a:gdLst/>
            <a:ahLst/>
            <a:cxnLst/>
            <a:rect l="l" t="t" r="r" b="b"/>
            <a:pathLst>
              <a:path w="4810125" h="2501837" extrusionOk="0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747" name="Google Shape;747;p46"/>
          <p:cNvSpPr/>
          <p:nvPr/>
        </p:nvSpPr>
        <p:spPr>
          <a:xfrm rot="10800000" flipH="1">
            <a:off x="2" y="3990137"/>
            <a:ext cx="10683785" cy="6296867"/>
          </a:xfrm>
          <a:custGeom>
            <a:avLst/>
            <a:gdLst/>
            <a:ahLst/>
            <a:cxnLst/>
            <a:rect l="l" t="t" r="r" b="b"/>
            <a:pathLst>
              <a:path w="7122523" h="4197911" extrusionOk="0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48" name="Google Shape;748;p46"/>
          <p:cNvSpPr txBox="1"/>
          <p:nvPr/>
        </p:nvSpPr>
        <p:spPr>
          <a:xfrm>
            <a:off x="450340" y="3987704"/>
            <a:ext cx="4475606" cy="1279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000" b="1">
                <a:solidFill>
                  <a:srgbClr val="ED7D3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﻿E-XPRO COMMUNITY CHILDCARE MINISTRY </a:t>
            </a:r>
            <a:endParaRPr lang="en-US" sz="3000" b="1">
              <a:solidFill>
                <a:srgbClr val="ED7D3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49" name="Google Shape;749;p46"/>
          <p:cNvPicPr preferRelativeResize="0"/>
          <p:nvPr/>
        </p:nvPicPr>
        <p:blipFill>
          <a:blip r:embed="rId2"/>
          <a:srcRect b="-3"/>
          <a:stretch>
            <a:fillRect/>
          </a:stretch>
        </p:blipFill>
        <p:spPr>
          <a:xfrm>
            <a:off x="3321364" y="53079"/>
            <a:ext cx="5516726" cy="3758184"/>
          </a:xfrm>
          <a:custGeom>
            <a:avLst/>
            <a:gdLst/>
            <a:ahLst/>
            <a:cxnLst/>
            <a:rect l="l" t="t" r="r" b="b"/>
            <a:pathLst>
              <a:path w="3677817" h="2505456" extrusionOk="0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751" name="Google Shape;751;p46"/>
          <p:cNvPicPr preferRelativeResize="0"/>
          <p:nvPr/>
        </p:nvPicPr>
        <p:blipFill>
          <a:blip r:embed="rId3"/>
          <a:srcRect b="-3"/>
          <a:stretch>
            <a:fillRect/>
          </a:stretch>
        </p:blipFill>
        <p:spPr>
          <a:xfrm>
            <a:off x="96595" y="53079"/>
            <a:ext cx="4883105" cy="3758184"/>
          </a:xfrm>
          <a:custGeom>
            <a:avLst/>
            <a:gdLst/>
            <a:ahLst/>
            <a:cxnLst/>
            <a:rect l="l" t="t" r="r" b="b"/>
            <a:pathLst>
              <a:path w="3255403" h="2505456" extrusionOk="0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" name="Picture 2" descr="A group of children wearing face masks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767" y="3987704"/>
            <a:ext cx="9452040" cy="6295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693" y="5107453"/>
            <a:ext cx="4475607" cy="5129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900"/>
              </a:spcBef>
            </a:pPr>
            <a:r>
              <a:rPr lang="en-US" sz="2700">
                <a:solidFill>
                  <a:srgbClr val="000000"/>
                </a:solidFill>
              </a:rPr>
              <a:t>We are willing to contribute to handing over a sustainable world to future generations. </a:t>
            </a:r>
            <a:endParaRPr lang="en-US" sz="270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  <a:spcBef>
                <a:spcPts val="900"/>
              </a:spcBef>
            </a:pPr>
            <a:r>
              <a:rPr lang="en-US" sz="2700">
                <a:solidFill>
                  <a:srgbClr val="000000"/>
                </a:solidFill>
              </a:rPr>
              <a:t>We strongly believe that in order to grow sustainable we need to attach the purpose caring community along our journey. </a:t>
            </a:r>
            <a:endParaRPr lang="en-US" sz="16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3551" y="112771"/>
            <a:ext cx="3679505" cy="3730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rcRect b="-1748"/>
          <a:stretch>
            <a:fillRect/>
          </a:stretch>
        </p:blipFill>
        <p:spPr>
          <a:xfrm>
            <a:off x="14513651" y="3987704"/>
            <a:ext cx="3679505" cy="632676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6040" y="3667361"/>
            <a:ext cx="2161970" cy="216197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26289" y="3667361"/>
            <a:ext cx="2161970" cy="21619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66538" y="3667361"/>
            <a:ext cx="2161970" cy="21619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06787" y="3667361"/>
            <a:ext cx="2161970" cy="216197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10115" y="6445547"/>
            <a:ext cx="1513819" cy="1513819"/>
          </a:xfrm>
          <a:custGeom>
            <a:avLst/>
            <a:gdLst/>
            <a:ahLst/>
            <a:cxnLst/>
            <a:rect l="l" t="t" r="r" b="b"/>
            <a:pathLst>
              <a:path w="1513819" h="1513819">
                <a:moveTo>
                  <a:pt x="0" y="0"/>
                </a:moveTo>
                <a:lnTo>
                  <a:pt x="1513820" y="0"/>
                </a:lnTo>
                <a:lnTo>
                  <a:pt x="1513820" y="1513819"/>
                </a:lnTo>
                <a:lnTo>
                  <a:pt x="0" y="15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950364" y="6445547"/>
            <a:ext cx="1513819" cy="1513819"/>
          </a:xfrm>
          <a:custGeom>
            <a:avLst/>
            <a:gdLst/>
            <a:ahLst/>
            <a:cxnLst/>
            <a:rect l="l" t="t" r="r" b="b"/>
            <a:pathLst>
              <a:path w="1513819" h="1513819">
                <a:moveTo>
                  <a:pt x="0" y="0"/>
                </a:moveTo>
                <a:lnTo>
                  <a:pt x="1513820" y="0"/>
                </a:lnTo>
                <a:lnTo>
                  <a:pt x="1513820" y="1513819"/>
                </a:lnTo>
                <a:lnTo>
                  <a:pt x="0" y="15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932704" y="3914025"/>
            <a:ext cx="1668643" cy="166864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sp>
        <p:nvSpPr>
          <p:cNvPr id="19" name="AutoShape 19"/>
          <p:cNvSpPr/>
          <p:nvPr/>
        </p:nvSpPr>
        <p:spPr>
          <a:xfrm flipH="1">
            <a:off x="1767025" y="5800093"/>
            <a:ext cx="0" cy="595254"/>
          </a:xfrm>
          <a:prstGeom prst="line">
            <a:avLst/>
          </a:prstGeom>
          <a:ln w="66675" cap="flat">
            <a:gradFill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3872953" y="3914025"/>
            <a:ext cx="1668643" cy="1668643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sp>
        <p:nvSpPr>
          <p:cNvPr id="23" name="AutoShape 23"/>
          <p:cNvSpPr/>
          <p:nvPr/>
        </p:nvSpPr>
        <p:spPr>
          <a:xfrm flipH="1">
            <a:off x="4707274" y="5800093"/>
            <a:ext cx="0" cy="595254"/>
          </a:xfrm>
          <a:prstGeom prst="line">
            <a:avLst/>
          </a:prstGeom>
          <a:ln w="66675" cap="flat">
            <a:gradFill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890614" y="6445547"/>
            <a:ext cx="1513819" cy="1513819"/>
          </a:xfrm>
          <a:custGeom>
            <a:avLst/>
            <a:gdLst/>
            <a:ahLst/>
            <a:cxnLst/>
            <a:rect l="l" t="t" r="r" b="b"/>
            <a:pathLst>
              <a:path w="1513819" h="1513819">
                <a:moveTo>
                  <a:pt x="0" y="0"/>
                </a:moveTo>
                <a:lnTo>
                  <a:pt x="1513819" y="0"/>
                </a:lnTo>
                <a:lnTo>
                  <a:pt x="1513819" y="1513819"/>
                </a:lnTo>
                <a:lnTo>
                  <a:pt x="0" y="15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830863" y="6445547"/>
            <a:ext cx="1513819" cy="1513819"/>
          </a:xfrm>
          <a:custGeom>
            <a:avLst/>
            <a:gdLst/>
            <a:ahLst/>
            <a:cxnLst/>
            <a:rect l="l" t="t" r="r" b="b"/>
            <a:pathLst>
              <a:path w="1513819" h="1513819">
                <a:moveTo>
                  <a:pt x="0" y="0"/>
                </a:moveTo>
                <a:lnTo>
                  <a:pt x="1513819" y="0"/>
                </a:lnTo>
                <a:lnTo>
                  <a:pt x="1513819" y="1513819"/>
                </a:lnTo>
                <a:lnTo>
                  <a:pt x="0" y="15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771112" y="6445547"/>
            <a:ext cx="1513819" cy="1513819"/>
          </a:xfrm>
          <a:custGeom>
            <a:avLst/>
            <a:gdLst/>
            <a:ahLst/>
            <a:cxnLst/>
            <a:rect l="l" t="t" r="r" b="b"/>
            <a:pathLst>
              <a:path w="1513819" h="1513819">
                <a:moveTo>
                  <a:pt x="0" y="0"/>
                </a:moveTo>
                <a:lnTo>
                  <a:pt x="1513819" y="0"/>
                </a:lnTo>
                <a:lnTo>
                  <a:pt x="1513819" y="1513819"/>
                </a:lnTo>
                <a:lnTo>
                  <a:pt x="0" y="15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30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AutoShape 27"/>
          <p:cNvSpPr/>
          <p:nvPr/>
        </p:nvSpPr>
        <p:spPr>
          <a:xfrm flipV="1">
            <a:off x="431371" y="7202359"/>
            <a:ext cx="17425257" cy="0"/>
          </a:xfrm>
          <a:prstGeom prst="line">
            <a:avLst/>
          </a:prstGeom>
          <a:ln w="57150" cap="flat">
            <a:gradFill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1374831" y="6810165"/>
            <a:ext cx="784389" cy="784389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301" tIns="45301" rIns="45301" bIns="4530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315080" y="6810165"/>
            <a:ext cx="784389" cy="784389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301" tIns="45301" rIns="45301" bIns="4530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813202" y="3914025"/>
            <a:ext cx="1668643" cy="1668643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sp>
        <p:nvSpPr>
          <p:cNvPr id="37" name="AutoShape 37"/>
          <p:cNvSpPr/>
          <p:nvPr/>
        </p:nvSpPr>
        <p:spPr>
          <a:xfrm flipH="1">
            <a:off x="7647523" y="5800093"/>
            <a:ext cx="0" cy="595254"/>
          </a:xfrm>
          <a:prstGeom prst="line">
            <a:avLst/>
          </a:prstGeom>
          <a:ln w="66675" cap="flat">
            <a:gradFill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38" name="Group 38"/>
          <p:cNvGrpSpPr/>
          <p:nvPr/>
        </p:nvGrpSpPr>
        <p:grpSpPr>
          <a:xfrm>
            <a:off x="9753451" y="3914025"/>
            <a:ext cx="1668643" cy="1668643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sp>
        <p:nvSpPr>
          <p:cNvPr id="41" name="AutoShape 41"/>
          <p:cNvSpPr/>
          <p:nvPr/>
        </p:nvSpPr>
        <p:spPr>
          <a:xfrm flipH="1">
            <a:off x="10587773" y="5800093"/>
            <a:ext cx="0" cy="595254"/>
          </a:xfrm>
          <a:prstGeom prst="line">
            <a:avLst/>
          </a:prstGeom>
          <a:ln w="66675" cap="flat">
            <a:gradFill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42" name="Group 42"/>
          <p:cNvGrpSpPr/>
          <p:nvPr/>
        </p:nvGrpSpPr>
        <p:grpSpPr>
          <a:xfrm>
            <a:off x="7255329" y="6810165"/>
            <a:ext cx="784389" cy="784389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301" tIns="45301" rIns="45301" bIns="4530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195578" y="6810165"/>
            <a:ext cx="784389" cy="784389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301" tIns="45301" rIns="45301" bIns="4530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3135828" y="6810165"/>
            <a:ext cx="784389" cy="784389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301" tIns="45301" rIns="45301" bIns="4530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1" name="Freeform 51"/>
          <p:cNvSpPr/>
          <p:nvPr/>
        </p:nvSpPr>
        <p:spPr>
          <a:xfrm>
            <a:off x="1261555" y="4290178"/>
            <a:ext cx="945509" cy="853322"/>
          </a:xfrm>
          <a:custGeom>
            <a:avLst/>
            <a:gdLst/>
            <a:ahLst/>
            <a:cxnLst/>
            <a:rect l="l" t="t" r="r" b="b"/>
            <a:pathLst>
              <a:path w="945508" h="853321">
                <a:moveTo>
                  <a:pt x="0" y="0"/>
                </a:moveTo>
                <a:lnTo>
                  <a:pt x="945509" y="0"/>
                </a:lnTo>
                <a:lnTo>
                  <a:pt x="945509" y="853322"/>
                </a:lnTo>
                <a:lnTo>
                  <a:pt x="0" y="8533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>
            <a:off x="4263413" y="4350099"/>
            <a:ext cx="887721" cy="793401"/>
          </a:xfrm>
          <a:custGeom>
            <a:avLst/>
            <a:gdLst/>
            <a:ahLst/>
            <a:cxnLst/>
            <a:rect l="l" t="t" r="r" b="b"/>
            <a:pathLst>
              <a:path w="887720" h="793401">
                <a:moveTo>
                  <a:pt x="0" y="0"/>
                </a:moveTo>
                <a:lnTo>
                  <a:pt x="887722" y="0"/>
                </a:lnTo>
                <a:lnTo>
                  <a:pt x="887722" y="793401"/>
                </a:lnTo>
                <a:lnTo>
                  <a:pt x="0" y="793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53"/>
          <p:cNvSpPr/>
          <p:nvPr/>
        </p:nvSpPr>
        <p:spPr>
          <a:xfrm>
            <a:off x="7151406" y="4290178"/>
            <a:ext cx="992235" cy="853322"/>
          </a:xfrm>
          <a:custGeom>
            <a:avLst/>
            <a:gdLst/>
            <a:ahLst/>
            <a:cxnLst/>
            <a:rect l="l" t="t" r="r" b="b"/>
            <a:pathLst>
              <a:path w="992234" h="853321">
                <a:moveTo>
                  <a:pt x="0" y="0"/>
                </a:moveTo>
                <a:lnTo>
                  <a:pt x="992235" y="0"/>
                </a:lnTo>
                <a:lnTo>
                  <a:pt x="992235" y="853322"/>
                </a:lnTo>
                <a:lnTo>
                  <a:pt x="0" y="8533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10121066" y="4235167"/>
            <a:ext cx="933413" cy="793401"/>
          </a:xfrm>
          <a:custGeom>
            <a:avLst/>
            <a:gdLst/>
            <a:ahLst/>
            <a:cxnLst/>
            <a:rect l="l" t="t" r="r" b="b"/>
            <a:pathLst>
              <a:path w="933413" h="793401">
                <a:moveTo>
                  <a:pt x="0" y="0"/>
                </a:moveTo>
                <a:lnTo>
                  <a:pt x="933413" y="0"/>
                </a:lnTo>
                <a:lnTo>
                  <a:pt x="933413" y="793401"/>
                </a:lnTo>
                <a:lnTo>
                  <a:pt x="0" y="7934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5" name="Group 55"/>
          <p:cNvGrpSpPr/>
          <p:nvPr/>
        </p:nvGrpSpPr>
        <p:grpSpPr>
          <a:xfrm>
            <a:off x="12447037" y="3667361"/>
            <a:ext cx="2161970" cy="2161970"/>
            <a:chOff x="0" y="0"/>
            <a:chExt cx="812800" cy="8128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2693700" y="3914025"/>
            <a:ext cx="1668643" cy="1668643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sp>
        <p:nvSpPr>
          <p:cNvPr id="61" name="AutoShape 61"/>
          <p:cNvSpPr/>
          <p:nvPr/>
        </p:nvSpPr>
        <p:spPr>
          <a:xfrm flipH="1">
            <a:off x="13528022" y="5800093"/>
            <a:ext cx="0" cy="595254"/>
          </a:xfrm>
          <a:prstGeom prst="line">
            <a:avLst/>
          </a:prstGeom>
          <a:ln w="66675" cap="flat">
            <a:gradFill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2" name="Freeform 62"/>
          <p:cNvSpPr/>
          <p:nvPr/>
        </p:nvSpPr>
        <p:spPr>
          <a:xfrm>
            <a:off x="13043446" y="4231656"/>
            <a:ext cx="969153" cy="970366"/>
          </a:xfrm>
          <a:custGeom>
            <a:avLst/>
            <a:gdLst/>
            <a:ahLst/>
            <a:cxnLst/>
            <a:rect l="l" t="t" r="r" b="b"/>
            <a:pathLst>
              <a:path w="969153" h="970365">
                <a:moveTo>
                  <a:pt x="0" y="0"/>
                </a:moveTo>
                <a:lnTo>
                  <a:pt x="969153" y="0"/>
                </a:lnTo>
                <a:lnTo>
                  <a:pt x="969153" y="970366"/>
                </a:lnTo>
                <a:lnTo>
                  <a:pt x="0" y="970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Group 63"/>
          <p:cNvGrpSpPr/>
          <p:nvPr/>
        </p:nvGrpSpPr>
        <p:grpSpPr>
          <a:xfrm>
            <a:off x="15390778" y="3667361"/>
            <a:ext cx="2161970" cy="2161970"/>
            <a:chOff x="0" y="0"/>
            <a:chExt cx="812800" cy="812800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5637442" y="3914025"/>
            <a:ext cx="1668643" cy="1668643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39254" tIns="39254" rIns="39254" bIns="39254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sp>
        <p:nvSpPr>
          <p:cNvPr id="69" name="AutoShape 69"/>
          <p:cNvSpPr/>
          <p:nvPr/>
        </p:nvSpPr>
        <p:spPr>
          <a:xfrm flipH="1">
            <a:off x="16471764" y="5800093"/>
            <a:ext cx="0" cy="595254"/>
          </a:xfrm>
          <a:prstGeom prst="line">
            <a:avLst/>
          </a:prstGeom>
          <a:ln w="66675" cap="flat">
            <a:gradFill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70" name="Group 70"/>
          <p:cNvGrpSpPr/>
          <p:nvPr/>
        </p:nvGrpSpPr>
        <p:grpSpPr>
          <a:xfrm>
            <a:off x="16077795" y="6816830"/>
            <a:ext cx="784389" cy="784389"/>
            <a:chOff x="0" y="0"/>
            <a:chExt cx="812800" cy="812800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42875" cap="sq">
              <a:gradFill>
                <a:gsLst>
                  <a:gs pos="0">
                    <a:srgbClr val="FFDE59">
                      <a:alpha val="100000"/>
                    </a:srgbClr>
                  </a:gs>
                  <a:gs pos="100000">
                    <a:srgbClr val="FF914D">
                      <a:alpha val="100000"/>
                    </a:srgbClr>
                  </a:gs>
                </a:gsLst>
                <a:lin ang="0"/>
              </a:gra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45301" tIns="45301" rIns="45301" bIns="45301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73" name="Freeform 73"/>
          <p:cNvSpPr/>
          <p:nvPr/>
        </p:nvSpPr>
        <p:spPr>
          <a:xfrm>
            <a:off x="15952033" y="4211234"/>
            <a:ext cx="1186992" cy="970366"/>
          </a:xfrm>
          <a:custGeom>
            <a:avLst/>
            <a:gdLst/>
            <a:ahLst/>
            <a:cxnLst/>
            <a:rect l="l" t="t" r="r" b="b"/>
            <a:pathLst>
              <a:path w="1186992" h="970365">
                <a:moveTo>
                  <a:pt x="0" y="0"/>
                </a:moveTo>
                <a:lnTo>
                  <a:pt x="1186992" y="0"/>
                </a:lnTo>
                <a:lnTo>
                  <a:pt x="1186992" y="970366"/>
                </a:lnTo>
                <a:lnTo>
                  <a:pt x="0" y="9703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Freeform 75"/>
          <p:cNvSpPr/>
          <p:nvPr/>
        </p:nvSpPr>
        <p:spPr>
          <a:xfrm>
            <a:off x="13896729" y="0"/>
            <a:ext cx="4923047" cy="1667520"/>
          </a:xfrm>
          <a:custGeom>
            <a:avLst/>
            <a:gdLst/>
            <a:ahLst/>
            <a:cxnLst/>
            <a:rect l="l" t="t" r="r" b="b"/>
            <a:pathLst>
              <a:path w="4923047" h="1667520">
                <a:moveTo>
                  <a:pt x="0" y="0"/>
                </a:moveTo>
                <a:lnTo>
                  <a:pt x="4923048" y="0"/>
                </a:lnTo>
                <a:lnTo>
                  <a:pt x="4923048" y="1667520"/>
                </a:lnTo>
                <a:lnTo>
                  <a:pt x="0" y="16675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6" name="TextBox 76"/>
          <p:cNvSpPr txBox="1"/>
          <p:nvPr/>
        </p:nvSpPr>
        <p:spPr>
          <a:xfrm>
            <a:off x="431371" y="8022593"/>
            <a:ext cx="2410773" cy="98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Traffic &amp; Leads </a:t>
            </a:r>
            <a:endParaRPr lang="en-US" sz="2700" b="1">
              <a:solidFill>
                <a:srgbClr val="000000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77" name="TextBox 77"/>
          <p:cNvSpPr txBox="1"/>
          <p:nvPr/>
        </p:nvSpPr>
        <p:spPr>
          <a:xfrm>
            <a:off x="3719045" y="8022593"/>
            <a:ext cx="1976458" cy="98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Marketing Analytics </a:t>
            </a:r>
            <a:endParaRPr lang="en-US" sz="2700" b="1">
              <a:solidFill>
                <a:srgbClr val="000000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78" name="TextBox 78"/>
          <p:cNvSpPr txBox="1"/>
          <p:nvPr/>
        </p:nvSpPr>
        <p:spPr>
          <a:xfrm>
            <a:off x="6571803" y="8022593"/>
            <a:ext cx="2248828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New trend to digital strategy </a:t>
            </a:r>
            <a:endParaRPr lang="en-US" sz="2700" b="1">
              <a:solidFill>
                <a:srgbClr val="000000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3040854" y="1714098"/>
            <a:ext cx="12206292" cy="1525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5"/>
              </a:lnSpc>
            </a:pPr>
            <a:r>
              <a:rPr lang="en-US" sz="4405" b="1">
                <a:solidFill>
                  <a:srgbClr val="000000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NAVIGATING THE FUTURE OF CYBERSECURITY WITH AI INNOVATION</a:t>
            </a:r>
            <a:endParaRPr lang="en-US" sz="4405" b="1">
              <a:solidFill>
                <a:srgbClr val="000000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9393275" y="8022593"/>
            <a:ext cx="2388994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Marketing Strategy, and Trends</a:t>
            </a:r>
            <a:endParaRPr lang="en-US" sz="2700" b="1">
              <a:solidFill>
                <a:srgbClr val="000000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12333525" y="8022593"/>
            <a:ext cx="2388994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Optimise</a:t>
            </a:r>
            <a:endParaRPr lang="en-US" sz="2700" b="1">
              <a:solidFill>
                <a:srgbClr val="000000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Digital Production</a:t>
            </a:r>
            <a:endParaRPr lang="en-US" sz="2700" b="1">
              <a:solidFill>
                <a:srgbClr val="000000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82" name="TextBox 82"/>
          <p:cNvSpPr txBox="1"/>
          <p:nvPr/>
        </p:nvSpPr>
        <p:spPr>
          <a:xfrm>
            <a:off x="15163755" y="8239394"/>
            <a:ext cx="2388994" cy="512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b="1">
                <a:solidFill>
                  <a:srgbClr val="000000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SMM</a:t>
            </a:r>
            <a:endParaRPr lang="en-US" sz="2700" b="1">
              <a:solidFill>
                <a:srgbClr val="000000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83" name="Freeform 83"/>
          <p:cNvSpPr/>
          <p:nvPr/>
        </p:nvSpPr>
        <p:spPr>
          <a:xfrm rot="-2454813">
            <a:off x="-2483928" y="-1763293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7"/>
                </a:lnTo>
                <a:lnTo>
                  <a:pt x="0" y="37231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3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4" name="Freeform 84"/>
          <p:cNvSpPr/>
          <p:nvPr/>
        </p:nvSpPr>
        <p:spPr>
          <a:xfrm rot="-2454813">
            <a:off x="15935296" y="8732386"/>
            <a:ext cx="4705411" cy="3723156"/>
          </a:xfrm>
          <a:custGeom>
            <a:avLst/>
            <a:gdLst/>
            <a:ahLst/>
            <a:cxnLst/>
            <a:rect l="l" t="t" r="r" b="b"/>
            <a:pathLst>
              <a:path w="4705411" h="3723156">
                <a:moveTo>
                  <a:pt x="0" y="0"/>
                </a:moveTo>
                <a:lnTo>
                  <a:pt x="4705410" y="0"/>
                </a:lnTo>
                <a:lnTo>
                  <a:pt x="4705410" y="3723156"/>
                </a:lnTo>
                <a:lnTo>
                  <a:pt x="0" y="372315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30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Freeform 85"/>
          <p:cNvSpPr/>
          <p:nvPr/>
        </p:nvSpPr>
        <p:spPr>
          <a:xfrm flipH="1">
            <a:off x="-302304" y="9058913"/>
            <a:ext cx="4923047" cy="1667520"/>
          </a:xfrm>
          <a:custGeom>
            <a:avLst/>
            <a:gdLst/>
            <a:ahLst/>
            <a:cxnLst/>
            <a:rect l="l" t="t" r="r" b="b"/>
            <a:pathLst>
              <a:path w="4923047" h="1667520">
                <a:moveTo>
                  <a:pt x="4923047" y="0"/>
                </a:moveTo>
                <a:lnTo>
                  <a:pt x="0" y="0"/>
                </a:lnTo>
                <a:lnTo>
                  <a:pt x="0" y="1667520"/>
                </a:lnTo>
                <a:lnTo>
                  <a:pt x="4923047" y="1667520"/>
                </a:lnTo>
                <a:lnTo>
                  <a:pt x="492304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30"/>
          <p:cNvSpPr/>
          <p:nvPr/>
        </p:nvSpPr>
        <p:spPr>
          <a:xfrm>
            <a:off x="8047663" y="366785"/>
            <a:ext cx="1946998" cy="1066314"/>
          </a:xfrm>
          <a:custGeom>
            <a:avLst/>
            <a:gdLst/>
            <a:ahLst/>
            <a:cxnLst/>
            <a:rect l="l" t="t" r="r" b="b"/>
            <a:pathLst>
              <a:path w="803385" h="427809">
                <a:moveTo>
                  <a:pt x="0" y="0"/>
                </a:moveTo>
                <a:lnTo>
                  <a:pt x="803385" y="0"/>
                </a:lnTo>
                <a:lnTo>
                  <a:pt x="803385" y="427809"/>
                </a:lnTo>
                <a:lnTo>
                  <a:pt x="0" y="42780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33;p9"/>
          <p:cNvSpPr txBox="1"/>
          <p:nvPr/>
        </p:nvSpPr>
        <p:spPr>
          <a:xfrm>
            <a:off x="1308372" y="631371"/>
            <a:ext cx="9778498" cy="2097678"/>
          </a:xfrm>
          <a:prstGeom prst="rect">
            <a:avLst/>
          </a:prstGeom>
        </p:spPr>
        <p:txBody>
          <a:bodyPr spcFirstLastPara="1" vert="horz" lIns="137160" tIns="68580" rIns="137160" bIns="68580" rtlCol="0" anchor="b" anchorCtr="0">
            <a:normAutofit fontScale="87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altLang="en-US" sz="4200" b="1">
                <a:ea typeface="+mj-ea"/>
                <a:cs typeface="+mj-cs"/>
              </a:rPr>
              <a:t>E-XPRO is an agency of Western Union in Vietnam set multi marketing activities For Western Union's Tet campaign 2024 and 2025.</a:t>
            </a:r>
            <a:endParaRPr lang="en-US" altLang="en-US" sz="4200" b="1"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557951"/>
            <a:ext cx="18288000" cy="2529542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vi-VN" sz="27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39600" y="1638300"/>
            <a:ext cx="4704715" cy="6543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254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9" name="Picture 8" descr="A yellow and black advertisement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372" y="3439911"/>
            <a:ext cx="9187543" cy="474154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1" name="Text Box 3"/>
          <p:cNvSpPr txBox="1"/>
          <p:nvPr/>
        </p:nvSpPr>
        <p:spPr>
          <a:xfrm>
            <a:off x="1195387" y="8545723"/>
            <a:ext cx="40100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3 AllRoundGothic" panose="020B0703020202020104" pitchFamily="34" charset="0"/>
              </a:rPr>
              <a:t>2024</a:t>
            </a:r>
            <a:endParaRPr lang="en-US" sz="500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12" name="Text Box 6"/>
          <p:cNvSpPr txBox="1"/>
          <p:nvPr/>
        </p:nvSpPr>
        <p:spPr>
          <a:xfrm>
            <a:off x="11734800" y="8545723"/>
            <a:ext cx="20364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3 AllRoundGothic" panose="020B0703020202020104" pitchFamily="34" charset="0"/>
              </a:rPr>
              <a:t>2025</a:t>
            </a:r>
            <a:endParaRPr lang="en-US" sz="500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#9Slide03 AllRoundGothic" panose="020B07030202020201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355" y="199507"/>
            <a:ext cx="1488686" cy="78968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33;p9"/>
          <p:cNvSpPr txBox="1"/>
          <p:nvPr/>
        </p:nvSpPr>
        <p:spPr>
          <a:xfrm>
            <a:off x="1156548" y="418445"/>
            <a:ext cx="15974904" cy="966470"/>
          </a:xfrm>
          <a:prstGeom prst="rect">
            <a:avLst/>
          </a:prstGeom>
          <a:gradFill flip="none" rotWithShape="1">
            <a:gsLst>
              <a:gs pos="100000">
                <a:srgbClr val="FFFF00"/>
              </a:gs>
              <a:gs pos="100000">
                <a:schemeClr val="accent2">
                  <a:lumMod val="95000"/>
                  <a:lumOff val="5000"/>
                  <a:alpha val="44141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  <a:ln w="666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vi-VN" altLang="vi-VN" sz="2700" b="1"/>
              <a:t>TET CAMPAIGN 2025</a:t>
            </a:r>
            <a:r>
              <a:rPr lang="vi-VN" sz="2700" b="1"/>
              <a:t> | WESTERN UNION x EXPRO | GỬI TẾT VỀ NHÀ – TRAO TRỌN YÊU THƯƠNG</a:t>
            </a:r>
            <a:endParaRPr lang="vi-VN" sz="2700" b="1"/>
          </a:p>
        </p:txBody>
      </p:sp>
      <p:sp>
        <p:nvSpPr>
          <p:cNvPr id="15" name="TextBox 14"/>
          <p:cNvSpPr txBox="1"/>
          <p:nvPr/>
        </p:nvSpPr>
        <p:spPr>
          <a:xfrm>
            <a:off x="3247814" y="5113247"/>
            <a:ext cx="11441666" cy="383095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700" b="1"/>
              <a:t>Booth Activation at Banks: Connect from Afar, Receive Gifts Instantly</a:t>
            </a:r>
            <a:endParaRPr lang="en-US" altLang="en-US" sz="2700" b="1"/>
          </a:p>
          <a:p>
            <a:pPr algn="ctr"/>
            <a:endParaRPr lang="en-US" altLang="en-US" sz="2700" b="1"/>
          </a:p>
          <a:p>
            <a:pPr algn="ctr"/>
            <a:endParaRPr lang="en-US" altLang="en-US" sz="2700" b="1"/>
          </a:p>
          <a:p>
            <a:pPr algn="ctr"/>
            <a:endParaRPr lang="en-US" altLang="en-US" sz="2700" b="1"/>
          </a:p>
          <a:p>
            <a:pPr algn="ctr"/>
            <a:endParaRPr lang="en-US" altLang="en-US" sz="2700" b="1"/>
          </a:p>
          <a:p>
            <a:pPr algn="ctr"/>
            <a:endParaRPr lang="en-US" altLang="en-US" sz="2700" b="1"/>
          </a:p>
          <a:p>
            <a:pPr algn="ctr"/>
            <a:endParaRPr lang="en-US" altLang="en-US" sz="2700" b="1"/>
          </a:p>
          <a:p>
            <a:pPr algn="ctr"/>
            <a:endParaRPr lang="en-US" altLang="en-US" sz="2700" b="1"/>
          </a:p>
          <a:p>
            <a:pPr algn="ctr"/>
            <a:endParaRPr lang="en-US" altLang="en-US" sz="2700" b="1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9477" y="1643739"/>
            <a:ext cx="5056676" cy="32684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472" y="1651383"/>
            <a:ext cx="5956314" cy="3291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7107" y="1652651"/>
            <a:ext cx="5160054" cy="32785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59" y="5872796"/>
            <a:ext cx="3204483" cy="42726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383" y="5877242"/>
            <a:ext cx="3204483" cy="42681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7907" y="5877240"/>
            <a:ext cx="2549054" cy="42681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001" y="5872796"/>
            <a:ext cx="3204483" cy="42726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3525" y="5872796"/>
            <a:ext cx="3204483" cy="42726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00091" y="5872794"/>
            <a:ext cx="2549054" cy="427264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2"/>
          <p:cNvGrpSpPr/>
          <p:nvPr/>
        </p:nvGrpSpPr>
        <p:grpSpPr>
          <a:xfrm>
            <a:off x="0" y="-1789331"/>
            <a:ext cx="18288000" cy="646331"/>
            <a:chOff x="0" y="0"/>
            <a:chExt cx="24384000" cy="861775"/>
          </a:xfrm>
        </p:grpSpPr>
        <p:sp>
          <p:nvSpPr>
            <p:cNvPr id="105" name="Freeform 3"/>
            <p:cNvSpPr/>
            <p:nvPr/>
          </p:nvSpPr>
          <p:spPr>
            <a:xfrm>
              <a:off x="0" y="0"/>
              <a:ext cx="24384000" cy="861775"/>
            </a:xfrm>
            <a:custGeom>
              <a:avLst/>
              <a:gdLst/>
              <a:ahLst/>
              <a:cxnLst/>
              <a:rect l="l" t="t" r="r" b="b"/>
              <a:pathLst>
                <a:path w="24384000" h="861775">
                  <a:moveTo>
                    <a:pt x="0" y="0"/>
                  </a:moveTo>
                  <a:lnTo>
                    <a:pt x="24384000" y="0"/>
                  </a:lnTo>
                  <a:lnTo>
                    <a:pt x="24384000" y="861775"/>
                  </a:lnTo>
                  <a:lnTo>
                    <a:pt x="0" y="8617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/>
          </p:txBody>
        </p:sp>
        <p:sp>
          <p:nvSpPr>
            <p:cNvPr id="106" name="TextBox 4"/>
            <p:cNvSpPr txBox="1"/>
            <p:nvPr/>
          </p:nvSpPr>
          <p:spPr>
            <a:xfrm>
              <a:off x="0" y="0"/>
              <a:ext cx="24384000" cy="8617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320"/>
                </a:lnSpc>
              </a:pPr>
              <a:r>
                <a:rPr lang="en-US" sz="3600" spc="33">
                  <a:solidFill>
                    <a:srgbClr val="CFCFCF"/>
                  </a:solidFill>
                  <a:latin typeface="TT Rounds Condensed"/>
                  <a:ea typeface="TT Rounds Condensed"/>
                  <a:cs typeface="TT Rounds Condensed"/>
                  <a:sym typeface="TT Rounds Condensed"/>
                </a:rPr>
                <a:t>www.9slide.vn</a:t>
              </a:r>
              <a:endParaRPr lang="en-US" sz="3600" spc="33">
                <a:solidFill>
                  <a:srgbClr val="CFCFCF"/>
                </a:solidFill>
                <a:latin typeface="TT Rounds Condensed"/>
                <a:ea typeface="TT Rounds Condensed"/>
                <a:cs typeface="TT Rounds Condensed"/>
                <a:sym typeface="TT Rounds Condensed"/>
              </a:endParaRPr>
            </a:p>
          </p:txBody>
        </p:sp>
      </p:grpSp>
      <p:sp>
        <p:nvSpPr>
          <p:cNvPr id="107" name="Freeform 5"/>
          <p:cNvSpPr/>
          <p:nvPr/>
        </p:nvSpPr>
        <p:spPr>
          <a:xfrm>
            <a:off x="5333533" y="2409391"/>
            <a:ext cx="3502333" cy="7079258"/>
          </a:xfrm>
          <a:custGeom>
            <a:avLst/>
            <a:gdLst/>
            <a:ahLst/>
            <a:cxnLst/>
            <a:rect l="l" t="t" r="r" b="b"/>
            <a:pathLst>
              <a:path w="3502333" h="7079258">
                <a:moveTo>
                  <a:pt x="0" y="0"/>
                </a:moveTo>
                <a:lnTo>
                  <a:pt x="3502333" y="0"/>
                </a:lnTo>
                <a:lnTo>
                  <a:pt x="3502333" y="7079258"/>
                </a:lnTo>
                <a:lnTo>
                  <a:pt x="0" y="707925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108" name="Group 6"/>
          <p:cNvGrpSpPr/>
          <p:nvPr/>
        </p:nvGrpSpPr>
        <p:grpSpPr>
          <a:xfrm>
            <a:off x="1470940" y="2609248"/>
            <a:ext cx="3081027" cy="6672952"/>
            <a:chOff x="0" y="0"/>
            <a:chExt cx="4108036" cy="8897269"/>
          </a:xfrm>
        </p:grpSpPr>
        <p:sp>
          <p:nvSpPr>
            <p:cNvPr id="109" name="Freeform 7"/>
            <p:cNvSpPr/>
            <p:nvPr/>
          </p:nvSpPr>
          <p:spPr>
            <a:xfrm>
              <a:off x="0" y="0"/>
              <a:ext cx="4108069" cy="8897238"/>
            </a:xfrm>
            <a:custGeom>
              <a:avLst/>
              <a:gdLst/>
              <a:ahLst/>
              <a:cxnLst/>
              <a:rect l="l" t="t" r="r" b="b"/>
              <a:pathLst>
                <a:path w="4108069" h="8897238">
                  <a:moveTo>
                    <a:pt x="3723386" y="0"/>
                  </a:moveTo>
                  <a:lnTo>
                    <a:pt x="3227578" y="0"/>
                  </a:lnTo>
                  <a:lnTo>
                    <a:pt x="3227578" y="104267"/>
                  </a:lnTo>
                  <a:cubicBezTo>
                    <a:pt x="3227578" y="222377"/>
                    <a:pt x="3130296" y="319786"/>
                    <a:pt x="3012059" y="319786"/>
                  </a:cubicBezTo>
                  <a:lnTo>
                    <a:pt x="1098296" y="319786"/>
                  </a:lnTo>
                  <a:cubicBezTo>
                    <a:pt x="980186" y="319786"/>
                    <a:pt x="882777" y="222504"/>
                    <a:pt x="882777" y="104267"/>
                  </a:cubicBezTo>
                  <a:lnTo>
                    <a:pt x="882777" y="0"/>
                  </a:lnTo>
                  <a:lnTo>
                    <a:pt x="382270" y="0"/>
                  </a:lnTo>
                  <a:cubicBezTo>
                    <a:pt x="171450" y="0"/>
                    <a:pt x="0" y="171450"/>
                    <a:pt x="0" y="382270"/>
                  </a:cubicBezTo>
                  <a:lnTo>
                    <a:pt x="0" y="8514969"/>
                  </a:lnTo>
                  <a:cubicBezTo>
                    <a:pt x="0" y="8725788"/>
                    <a:pt x="171450" y="8897238"/>
                    <a:pt x="382270" y="8897238"/>
                  </a:cubicBezTo>
                  <a:lnTo>
                    <a:pt x="3723386" y="8897238"/>
                  </a:lnTo>
                  <a:cubicBezTo>
                    <a:pt x="3934206" y="8897238"/>
                    <a:pt x="4105656" y="8725788"/>
                    <a:pt x="4105656" y="8514969"/>
                  </a:cubicBezTo>
                  <a:lnTo>
                    <a:pt x="4105656" y="382270"/>
                  </a:lnTo>
                  <a:cubicBezTo>
                    <a:pt x="4108069" y="171450"/>
                    <a:pt x="3936619" y="0"/>
                    <a:pt x="3723386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10" name="Group 8"/>
          <p:cNvGrpSpPr/>
          <p:nvPr/>
        </p:nvGrpSpPr>
        <p:grpSpPr>
          <a:xfrm>
            <a:off x="1470940" y="2629368"/>
            <a:ext cx="3081027" cy="1308429"/>
            <a:chOff x="0" y="0"/>
            <a:chExt cx="811464" cy="344607"/>
          </a:xfrm>
        </p:grpSpPr>
        <p:sp>
          <p:nvSpPr>
            <p:cNvPr id="111" name="Freeform 9"/>
            <p:cNvSpPr/>
            <p:nvPr/>
          </p:nvSpPr>
          <p:spPr>
            <a:xfrm>
              <a:off x="0" y="0"/>
              <a:ext cx="811464" cy="344607"/>
            </a:xfrm>
            <a:custGeom>
              <a:avLst/>
              <a:gdLst/>
              <a:ahLst/>
              <a:cxnLst/>
              <a:rect l="l" t="t" r="r" b="b"/>
              <a:pathLst>
                <a:path w="811464" h="344607">
                  <a:moveTo>
                    <a:pt x="0" y="0"/>
                  </a:moveTo>
                  <a:lnTo>
                    <a:pt x="811464" y="0"/>
                  </a:lnTo>
                  <a:lnTo>
                    <a:pt x="811464" y="344607"/>
                  </a:lnTo>
                  <a:lnTo>
                    <a:pt x="0" y="3446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/>
          </p:txBody>
        </p:sp>
        <p:sp>
          <p:nvSpPr>
            <p:cNvPr id="112" name="TextBox 10"/>
            <p:cNvSpPr txBox="1"/>
            <p:nvPr/>
          </p:nvSpPr>
          <p:spPr>
            <a:xfrm>
              <a:off x="0" y="-57150"/>
              <a:ext cx="811464" cy="4017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grpSp>
        <p:nvGrpSpPr>
          <p:cNvPr id="113" name="Group 11"/>
          <p:cNvGrpSpPr/>
          <p:nvPr/>
        </p:nvGrpSpPr>
        <p:grpSpPr>
          <a:xfrm>
            <a:off x="1525219" y="8210011"/>
            <a:ext cx="3081027" cy="1122054"/>
            <a:chOff x="0" y="0"/>
            <a:chExt cx="811464" cy="295520"/>
          </a:xfrm>
        </p:grpSpPr>
        <p:sp>
          <p:nvSpPr>
            <p:cNvPr id="114" name="Freeform 12"/>
            <p:cNvSpPr/>
            <p:nvPr/>
          </p:nvSpPr>
          <p:spPr>
            <a:xfrm>
              <a:off x="0" y="0"/>
              <a:ext cx="811464" cy="295520"/>
            </a:xfrm>
            <a:custGeom>
              <a:avLst/>
              <a:gdLst/>
              <a:ahLst/>
              <a:cxnLst/>
              <a:rect l="l" t="t" r="r" b="b"/>
              <a:pathLst>
                <a:path w="811464" h="295520">
                  <a:moveTo>
                    <a:pt x="0" y="0"/>
                  </a:moveTo>
                  <a:lnTo>
                    <a:pt x="811464" y="0"/>
                  </a:lnTo>
                  <a:lnTo>
                    <a:pt x="811464" y="295520"/>
                  </a:lnTo>
                  <a:lnTo>
                    <a:pt x="0" y="2955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/>
          </p:txBody>
        </p:sp>
        <p:sp>
          <p:nvSpPr>
            <p:cNvPr id="115" name="TextBox 13"/>
            <p:cNvSpPr txBox="1"/>
            <p:nvPr/>
          </p:nvSpPr>
          <p:spPr>
            <a:xfrm>
              <a:off x="0" y="-57150"/>
              <a:ext cx="811464" cy="352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35"/>
                </a:lnSpc>
              </a:pPr>
            </a:p>
          </p:txBody>
        </p:sp>
      </p:grpSp>
      <p:sp>
        <p:nvSpPr>
          <p:cNvPr id="116" name="Freeform 14"/>
          <p:cNvSpPr/>
          <p:nvPr/>
        </p:nvSpPr>
        <p:spPr>
          <a:xfrm rot="10800000">
            <a:off x="0" y="8586311"/>
            <a:ext cx="4923047" cy="1667520"/>
          </a:xfrm>
          <a:custGeom>
            <a:avLst/>
            <a:gdLst/>
            <a:ahLst/>
            <a:cxnLst/>
            <a:rect l="l" t="t" r="r" b="b"/>
            <a:pathLst>
              <a:path w="4923047" h="1667520">
                <a:moveTo>
                  <a:pt x="0" y="0"/>
                </a:moveTo>
                <a:lnTo>
                  <a:pt x="4923047" y="0"/>
                </a:lnTo>
                <a:lnTo>
                  <a:pt x="4923047" y="1667520"/>
                </a:lnTo>
                <a:lnTo>
                  <a:pt x="0" y="1667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52" b="-252"/>
            </a:stretch>
          </a:blipFill>
        </p:spPr>
        <p:txBody>
          <a:bodyPr/>
          <a:lstStyle/>
          <a:p/>
        </p:txBody>
      </p:sp>
      <p:sp>
        <p:nvSpPr>
          <p:cNvPr id="117" name="Freeform 15"/>
          <p:cNvSpPr/>
          <p:nvPr/>
        </p:nvSpPr>
        <p:spPr>
          <a:xfrm>
            <a:off x="13364953" y="-46365"/>
            <a:ext cx="4923047" cy="1667520"/>
          </a:xfrm>
          <a:custGeom>
            <a:avLst/>
            <a:gdLst/>
            <a:ahLst/>
            <a:cxnLst/>
            <a:rect l="l" t="t" r="r" b="b"/>
            <a:pathLst>
              <a:path w="4923047" h="1667520">
                <a:moveTo>
                  <a:pt x="0" y="0"/>
                </a:moveTo>
                <a:lnTo>
                  <a:pt x="4923047" y="0"/>
                </a:lnTo>
                <a:lnTo>
                  <a:pt x="4923047" y="1667520"/>
                </a:lnTo>
                <a:lnTo>
                  <a:pt x="0" y="16675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52" b="-252"/>
            </a:stretch>
          </a:blipFill>
        </p:spPr>
        <p:txBody>
          <a:bodyPr/>
          <a:lstStyle/>
          <a:p/>
        </p:txBody>
      </p:sp>
      <p:sp>
        <p:nvSpPr>
          <p:cNvPr id="118" name="Freeform 16"/>
          <p:cNvSpPr/>
          <p:nvPr/>
        </p:nvSpPr>
        <p:spPr>
          <a:xfrm>
            <a:off x="1706879" y="8214551"/>
            <a:ext cx="2378891" cy="943746"/>
          </a:xfrm>
          <a:custGeom>
            <a:avLst/>
            <a:gdLst/>
            <a:ahLst/>
            <a:cxnLst/>
            <a:rect l="l" t="t" r="r" b="b"/>
            <a:pathLst>
              <a:path w="2378891" h="943746">
                <a:moveTo>
                  <a:pt x="0" y="0"/>
                </a:moveTo>
                <a:lnTo>
                  <a:pt x="2378890" y="0"/>
                </a:lnTo>
                <a:lnTo>
                  <a:pt x="2378890" y="943746"/>
                </a:lnTo>
                <a:lnTo>
                  <a:pt x="0" y="943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19" name="Freeform 17"/>
          <p:cNvSpPr/>
          <p:nvPr/>
        </p:nvSpPr>
        <p:spPr>
          <a:xfrm>
            <a:off x="1293939" y="2149041"/>
            <a:ext cx="3439003" cy="7022239"/>
          </a:xfrm>
          <a:custGeom>
            <a:avLst/>
            <a:gdLst/>
            <a:ahLst/>
            <a:cxnLst/>
            <a:rect l="l" t="t" r="r" b="b"/>
            <a:pathLst>
              <a:path w="3439003" h="7022239">
                <a:moveTo>
                  <a:pt x="0" y="0"/>
                </a:moveTo>
                <a:lnTo>
                  <a:pt x="3439003" y="0"/>
                </a:lnTo>
                <a:lnTo>
                  <a:pt x="3439003" y="7022239"/>
                </a:lnTo>
                <a:lnTo>
                  <a:pt x="0" y="7022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120" name="Group 18"/>
          <p:cNvGrpSpPr/>
          <p:nvPr/>
        </p:nvGrpSpPr>
        <p:grpSpPr>
          <a:xfrm>
            <a:off x="2768255" y="2667988"/>
            <a:ext cx="476143" cy="59083"/>
            <a:chOff x="0" y="0"/>
            <a:chExt cx="634857" cy="78778"/>
          </a:xfrm>
        </p:grpSpPr>
        <p:sp>
          <p:nvSpPr>
            <p:cNvPr id="121" name="Freeform 19"/>
            <p:cNvSpPr/>
            <p:nvPr/>
          </p:nvSpPr>
          <p:spPr>
            <a:xfrm>
              <a:off x="0" y="0"/>
              <a:ext cx="634873" cy="78740"/>
            </a:xfrm>
            <a:custGeom>
              <a:avLst/>
              <a:gdLst/>
              <a:ahLst/>
              <a:cxnLst/>
              <a:rect l="l" t="t" r="r" b="b"/>
              <a:pathLst>
                <a:path w="634873" h="78740">
                  <a:moveTo>
                    <a:pt x="595503" y="0"/>
                  </a:moveTo>
                  <a:lnTo>
                    <a:pt x="39370" y="0"/>
                  </a:lnTo>
                  <a:cubicBezTo>
                    <a:pt x="18542" y="0"/>
                    <a:pt x="0" y="16256"/>
                    <a:pt x="0" y="39370"/>
                  </a:cubicBezTo>
                  <a:cubicBezTo>
                    <a:pt x="0" y="62484"/>
                    <a:pt x="18542" y="78740"/>
                    <a:pt x="39370" y="78740"/>
                  </a:cubicBezTo>
                  <a:lnTo>
                    <a:pt x="595503" y="78740"/>
                  </a:lnTo>
                  <a:cubicBezTo>
                    <a:pt x="616331" y="78740"/>
                    <a:pt x="634873" y="62484"/>
                    <a:pt x="634873" y="39370"/>
                  </a:cubicBezTo>
                  <a:cubicBezTo>
                    <a:pt x="634873" y="16256"/>
                    <a:pt x="616331" y="0"/>
                    <a:pt x="595503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/>
          </p:txBody>
        </p:sp>
      </p:grpSp>
      <p:grpSp>
        <p:nvGrpSpPr>
          <p:cNvPr id="122" name="Group 20"/>
          <p:cNvGrpSpPr/>
          <p:nvPr/>
        </p:nvGrpSpPr>
        <p:grpSpPr>
          <a:xfrm>
            <a:off x="3393436" y="2654017"/>
            <a:ext cx="91178" cy="87027"/>
            <a:chOff x="0" y="0"/>
            <a:chExt cx="121571" cy="116036"/>
          </a:xfrm>
        </p:grpSpPr>
        <p:sp>
          <p:nvSpPr>
            <p:cNvPr id="123" name="Freeform 21"/>
            <p:cNvSpPr/>
            <p:nvPr/>
          </p:nvSpPr>
          <p:spPr>
            <a:xfrm>
              <a:off x="0" y="0"/>
              <a:ext cx="121666" cy="116078"/>
            </a:xfrm>
            <a:custGeom>
              <a:avLst/>
              <a:gdLst/>
              <a:ahLst/>
              <a:cxnLst/>
              <a:rect l="l" t="t" r="r" b="b"/>
              <a:pathLst>
                <a:path w="121666" h="116078">
                  <a:moveTo>
                    <a:pt x="60833" y="127"/>
                  </a:moveTo>
                  <a:cubicBezTo>
                    <a:pt x="40005" y="0"/>
                    <a:pt x="20828" y="11049"/>
                    <a:pt x="10414" y="28956"/>
                  </a:cubicBezTo>
                  <a:cubicBezTo>
                    <a:pt x="0" y="46863"/>
                    <a:pt x="0" y="69088"/>
                    <a:pt x="10414" y="86995"/>
                  </a:cubicBezTo>
                  <a:cubicBezTo>
                    <a:pt x="20828" y="104902"/>
                    <a:pt x="40005" y="116078"/>
                    <a:pt x="60833" y="115951"/>
                  </a:cubicBezTo>
                  <a:cubicBezTo>
                    <a:pt x="81534" y="116078"/>
                    <a:pt x="100838" y="105029"/>
                    <a:pt x="111252" y="87122"/>
                  </a:cubicBezTo>
                  <a:cubicBezTo>
                    <a:pt x="121666" y="69215"/>
                    <a:pt x="121666" y="46990"/>
                    <a:pt x="111252" y="29083"/>
                  </a:cubicBezTo>
                  <a:cubicBezTo>
                    <a:pt x="100838" y="11176"/>
                    <a:pt x="81534" y="0"/>
                    <a:pt x="60833" y="127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/>
          </p:txBody>
        </p:sp>
      </p:grpSp>
      <p:grpSp>
        <p:nvGrpSpPr>
          <p:cNvPr id="124" name="Group 22"/>
          <p:cNvGrpSpPr/>
          <p:nvPr/>
        </p:nvGrpSpPr>
        <p:grpSpPr>
          <a:xfrm>
            <a:off x="1233824" y="3335284"/>
            <a:ext cx="38230" cy="291942"/>
            <a:chOff x="0" y="0"/>
            <a:chExt cx="50974" cy="389256"/>
          </a:xfrm>
        </p:grpSpPr>
        <p:sp>
          <p:nvSpPr>
            <p:cNvPr id="125" name="Freeform 23"/>
            <p:cNvSpPr/>
            <p:nvPr/>
          </p:nvSpPr>
          <p:spPr>
            <a:xfrm>
              <a:off x="0" y="0"/>
              <a:ext cx="50927" cy="389255"/>
            </a:xfrm>
            <a:custGeom>
              <a:avLst/>
              <a:gdLst/>
              <a:ahLst/>
              <a:cxnLst/>
              <a:rect l="l" t="t" r="r" b="b"/>
              <a:pathLst>
                <a:path w="50927" h="389255">
                  <a:moveTo>
                    <a:pt x="0" y="48641"/>
                  </a:moveTo>
                  <a:lnTo>
                    <a:pt x="0" y="338328"/>
                  </a:lnTo>
                  <a:cubicBezTo>
                    <a:pt x="0" y="366141"/>
                    <a:pt x="23114" y="389255"/>
                    <a:pt x="50927" y="389255"/>
                  </a:cubicBezTo>
                  <a:lnTo>
                    <a:pt x="50927" y="0"/>
                  </a:lnTo>
                  <a:cubicBezTo>
                    <a:pt x="23114" y="0"/>
                    <a:pt x="0" y="20828"/>
                    <a:pt x="0" y="48641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/>
          </p:txBody>
        </p:sp>
      </p:grpSp>
      <p:grpSp>
        <p:nvGrpSpPr>
          <p:cNvPr id="126" name="Group 24"/>
          <p:cNvGrpSpPr/>
          <p:nvPr/>
        </p:nvGrpSpPr>
        <p:grpSpPr>
          <a:xfrm>
            <a:off x="1233824" y="3844444"/>
            <a:ext cx="38230" cy="526538"/>
            <a:chOff x="0" y="0"/>
            <a:chExt cx="50974" cy="702050"/>
          </a:xfrm>
        </p:grpSpPr>
        <p:sp>
          <p:nvSpPr>
            <p:cNvPr id="127" name="Freeform 25"/>
            <p:cNvSpPr/>
            <p:nvPr/>
          </p:nvSpPr>
          <p:spPr>
            <a:xfrm>
              <a:off x="0" y="0"/>
              <a:ext cx="50927" cy="702056"/>
            </a:xfrm>
            <a:custGeom>
              <a:avLst/>
              <a:gdLst/>
              <a:ahLst/>
              <a:cxnLst/>
              <a:rect l="l" t="t" r="r" b="b"/>
              <a:pathLst>
                <a:path w="50927" h="702056">
                  <a:moveTo>
                    <a:pt x="0" y="48641"/>
                  </a:moveTo>
                  <a:lnTo>
                    <a:pt x="0" y="651129"/>
                  </a:lnTo>
                  <a:cubicBezTo>
                    <a:pt x="0" y="678942"/>
                    <a:pt x="23114" y="702056"/>
                    <a:pt x="50927" y="702056"/>
                  </a:cubicBezTo>
                  <a:lnTo>
                    <a:pt x="50927" y="0"/>
                  </a:lnTo>
                  <a:cubicBezTo>
                    <a:pt x="23114" y="0"/>
                    <a:pt x="0" y="20828"/>
                    <a:pt x="0" y="48641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/>
          </p:txBody>
        </p:sp>
      </p:grpSp>
      <p:grpSp>
        <p:nvGrpSpPr>
          <p:cNvPr id="128" name="Group 26"/>
          <p:cNvGrpSpPr/>
          <p:nvPr/>
        </p:nvGrpSpPr>
        <p:grpSpPr>
          <a:xfrm>
            <a:off x="1233824" y="4485673"/>
            <a:ext cx="38230" cy="528275"/>
            <a:chOff x="0" y="0"/>
            <a:chExt cx="50974" cy="704367"/>
          </a:xfrm>
        </p:grpSpPr>
        <p:sp>
          <p:nvSpPr>
            <p:cNvPr id="129" name="Freeform 27"/>
            <p:cNvSpPr/>
            <p:nvPr/>
          </p:nvSpPr>
          <p:spPr>
            <a:xfrm>
              <a:off x="0" y="0"/>
              <a:ext cx="50927" cy="704342"/>
            </a:xfrm>
            <a:custGeom>
              <a:avLst/>
              <a:gdLst/>
              <a:ahLst/>
              <a:cxnLst/>
              <a:rect l="l" t="t" r="r" b="b"/>
              <a:pathLst>
                <a:path w="50927" h="704342">
                  <a:moveTo>
                    <a:pt x="0" y="50927"/>
                  </a:moveTo>
                  <a:lnTo>
                    <a:pt x="0" y="653415"/>
                  </a:lnTo>
                  <a:cubicBezTo>
                    <a:pt x="0" y="681228"/>
                    <a:pt x="23114" y="704342"/>
                    <a:pt x="50927" y="704342"/>
                  </a:cubicBezTo>
                  <a:lnTo>
                    <a:pt x="50927" y="0"/>
                  </a:lnTo>
                  <a:cubicBezTo>
                    <a:pt x="23114" y="0"/>
                    <a:pt x="0" y="23114"/>
                    <a:pt x="0" y="50927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/>
          </p:txBody>
        </p:sp>
      </p:grpSp>
      <p:grpSp>
        <p:nvGrpSpPr>
          <p:cNvPr id="130" name="Group 28"/>
          <p:cNvGrpSpPr/>
          <p:nvPr/>
        </p:nvGrpSpPr>
        <p:grpSpPr>
          <a:xfrm>
            <a:off x="4780567" y="4018219"/>
            <a:ext cx="38230" cy="846283"/>
            <a:chOff x="0" y="0"/>
            <a:chExt cx="50974" cy="1128378"/>
          </a:xfrm>
        </p:grpSpPr>
        <p:sp>
          <p:nvSpPr>
            <p:cNvPr id="131" name="Freeform 29"/>
            <p:cNvSpPr/>
            <p:nvPr/>
          </p:nvSpPr>
          <p:spPr>
            <a:xfrm>
              <a:off x="0" y="0"/>
              <a:ext cx="50927" cy="1128395"/>
            </a:xfrm>
            <a:custGeom>
              <a:avLst/>
              <a:gdLst/>
              <a:ahLst/>
              <a:cxnLst/>
              <a:rect l="l" t="t" r="r" b="b"/>
              <a:pathLst>
                <a:path w="50927" h="1128395">
                  <a:moveTo>
                    <a:pt x="0" y="0"/>
                  </a:moveTo>
                  <a:lnTo>
                    <a:pt x="0" y="1128395"/>
                  </a:lnTo>
                  <a:cubicBezTo>
                    <a:pt x="27813" y="1128395"/>
                    <a:pt x="50927" y="1105281"/>
                    <a:pt x="50927" y="1077468"/>
                  </a:cubicBezTo>
                  <a:lnTo>
                    <a:pt x="50927" y="50927"/>
                  </a:lnTo>
                  <a:cubicBezTo>
                    <a:pt x="50927" y="23114"/>
                    <a:pt x="27813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/>
          </p:txBody>
        </p:sp>
      </p:grpSp>
      <p:sp>
        <p:nvSpPr>
          <p:cNvPr id="132" name="Freeform 30"/>
          <p:cNvSpPr/>
          <p:nvPr/>
        </p:nvSpPr>
        <p:spPr>
          <a:xfrm>
            <a:off x="1259341" y="2114286"/>
            <a:ext cx="3508513" cy="7091749"/>
          </a:xfrm>
          <a:custGeom>
            <a:avLst/>
            <a:gdLst/>
            <a:ahLst/>
            <a:cxnLst/>
            <a:rect l="l" t="t" r="r" b="b"/>
            <a:pathLst>
              <a:path w="3508512" h="7091749">
                <a:moveTo>
                  <a:pt x="0" y="0"/>
                </a:moveTo>
                <a:lnTo>
                  <a:pt x="3508513" y="0"/>
                </a:lnTo>
                <a:lnTo>
                  <a:pt x="3508513" y="7091749"/>
                </a:lnTo>
                <a:lnTo>
                  <a:pt x="0" y="709174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33" name="Freeform 31"/>
          <p:cNvSpPr/>
          <p:nvPr/>
        </p:nvSpPr>
        <p:spPr>
          <a:xfrm>
            <a:off x="5368288" y="2431655"/>
            <a:ext cx="3439003" cy="7022239"/>
          </a:xfrm>
          <a:custGeom>
            <a:avLst/>
            <a:gdLst/>
            <a:ahLst/>
            <a:cxnLst/>
            <a:rect l="l" t="t" r="r" b="b"/>
            <a:pathLst>
              <a:path w="3439003" h="7022239">
                <a:moveTo>
                  <a:pt x="0" y="0"/>
                </a:moveTo>
                <a:lnTo>
                  <a:pt x="3439003" y="0"/>
                </a:lnTo>
                <a:lnTo>
                  <a:pt x="3439003" y="7022239"/>
                </a:lnTo>
                <a:lnTo>
                  <a:pt x="0" y="7022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134" name="Group 32"/>
          <p:cNvGrpSpPr/>
          <p:nvPr/>
        </p:nvGrpSpPr>
        <p:grpSpPr>
          <a:xfrm>
            <a:off x="6829734" y="2667988"/>
            <a:ext cx="476143" cy="59083"/>
            <a:chOff x="0" y="0"/>
            <a:chExt cx="634857" cy="78778"/>
          </a:xfrm>
        </p:grpSpPr>
        <p:sp>
          <p:nvSpPr>
            <p:cNvPr id="135" name="Freeform 33"/>
            <p:cNvSpPr/>
            <p:nvPr/>
          </p:nvSpPr>
          <p:spPr>
            <a:xfrm>
              <a:off x="0" y="0"/>
              <a:ext cx="634873" cy="78740"/>
            </a:xfrm>
            <a:custGeom>
              <a:avLst/>
              <a:gdLst/>
              <a:ahLst/>
              <a:cxnLst/>
              <a:rect l="l" t="t" r="r" b="b"/>
              <a:pathLst>
                <a:path w="634873" h="78740">
                  <a:moveTo>
                    <a:pt x="595503" y="0"/>
                  </a:moveTo>
                  <a:lnTo>
                    <a:pt x="39370" y="0"/>
                  </a:lnTo>
                  <a:cubicBezTo>
                    <a:pt x="18542" y="0"/>
                    <a:pt x="0" y="16256"/>
                    <a:pt x="0" y="39370"/>
                  </a:cubicBezTo>
                  <a:cubicBezTo>
                    <a:pt x="0" y="62484"/>
                    <a:pt x="18542" y="78740"/>
                    <a:pt x="39370" y="78740"/>
                  </a:cubicBezTo>
                  <a:lnTo>
                    <a:pt x="595503" y="78740"/>
                  </a:lnTo>
                  <a:cubicBezTo>
                    <a:pt x="616331" y="78740"/>
                    <a:pt x="634873" y="62484"/>
                    <a:pt x="634873" y="39370"/>
                  </a:cubicBezTo>
                  <a:cubicBezTo>
                    <a:pt x="634873" y="16256"/>
                    <a:pt x="616331" y="0"/>
                    <a:pt x="595503" y="0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/>
          </p:txBody>
        </p:sp>
      </p:grpSp>
      <p:grpSp>
        <p:nvGrpSpPr>
          <p:cNvPr id="136" name="Group 34"/>
          <p:cNvGrpSpPr/>
          <p:nvPr/>
        </p:nvGrpSpPr>
        <p:grpSpPr>
          <a:xfrm>
            <a:off x="7454915" y="2654017"/>
            <a:ext cx="91178" cy="87027"/>
            <a:chOff x="0" y="0"/>
            <a:chExt cx="121571" cy="116036"/>
          </a:xfrm>
        </p:grpSpPr>
        <p:sp>
          <p:nvSpPr>
            <p:cNvPr id="137" name="Freeform 35"/>
            <p:cNvSpPr/>
            <p:nvPr/>
          </p:nvSpPr>
          <p:spPr>
            <a:xfrm>
              <a:off x="0" y="0"/>
              <a:ext cx="121666" cy="116078"/>
            </a:xfrm>
            <a:custGeom>
              <a:avLst/>
              <a:gdLst/>
              <a:ahLst/>
              <a:cxnLst/>
              <a:rect l="l" t="t" r="r" b="b"/>
              <a:pathLst>
                <a:path w="121666" h="116078">
                  <a:moveTo>
                    <a:pt x="60833" y="127"/>
                  </a:moveTo>
                  <a:cubicBezTo>
                    <a:pt x="40005" y="0"/>
                    <a:pt x="20828" y="11049"/>
                    <a:pt x="10414" y="28956"/>
                  </a:cubicBezTo>
                  <a:cubicBezTo>
                    <a:pt x="0" y="46863"/>
                    <a:pt x="0" y="69088"/>
                    <a:pt x="10414" y="86995"/>
                  </a:cubicBezTo>
                  <a:cubicBezTo>
                    <a:pt x="20828" y="104902"/>
                    <a:pt x="40005" y="116078"/>
                    <a:pt x="60833" y="115951"/>
                  </a:cubicBezTo>
                  <a:cubicBezTo>
                    <a:pt x="81534" y="116078"/>
                    <a:pt x="100838" y="105029"/>
                    <a:pt x="111252" y="87122"/>
                  </a:cubicBezTo>
                  <a:cubicBezTo>
                    <a:pt x="121666" y="69215"/>
                    <a:pt x="121666" y="46990"/>
                    <a:pt x="111252" y="29083"/>
                  </a:cubicBezTo>
                  <a:cubicBezTo>
                    <a:pt x="100838" y="11176"/>
                    <a:pt x="81534" y="0"/>
                    <a:pt x="60833" y="127"/>
                  </a:cubicBezTo>
                  <a:close/>
                </a:path>
              </a:pathLst>
            </a:custGeom>
            <a:solidFill>
              <a:srgbClr val="555555"/>
            </a:solidFill>
          </p:spPr>
          <p:txBody>
            <a:bodyPr/>
            <a:lstStyle/>
            <a:p/>
          </p:txBody>
        </p:sp>
      </p:grpSp>
      <p:grpSp>
        <p:nvGrpSpPr>
          <p:cNvPr id="138" name="Group 36"/>
          <p:cNvGrpSpPr/>
          <p:nvPr/>
        </p:nvGrpSpPr>
        <p:grpSpPr>
          <a:xfrm>
            <a:off x="5295303" y="3335284"/>
            <a:ext cx="38230" cy="291942"/>
            <a:chOff x="0" y="0"/>
            <a:chExt cx="50974" cy="389256"/>
          </a:xfrm>
        </p:grpSpPr>
        <p:sp>
          <p:nvSpPr>
            <p:cNvPr id="139" name="Freeform 37"/>
            <p:cNvSpPr/>
            <p:nvPr/>
          </p:nvSpPr>
          <p:spPr>
            <a:xfrm>
              <a:off x="0" y="0"/>
              <a:ext cx="50927" cy="389255"/>
            </a:xfrm>
            <a:custGeom>
              <a:avLst/>
              <a:gdLst/>
              <a:ahLst/>
              <a:cxnLst/>
              <a:rect l="l" t="t" r="r" b="b"/>
              <a:pathLst>
                <a:path w="50927" h="389255">
                  <a:moveTo>
                    <a:pt x="0" y="48641"/>
                  </a:moveTo>
                  <a:lnTo>
                    <a:pt x="0" y="338328"/>
                  </a:lnTo>
                  <a:cubicBezTo>
                    <a:pt x="0" y="366141"/>
                    <a:pt x="23114" y="389255"/>
                    <a:pt x="50927" y="389255"/>
                  </a:cubicBezTo>
                  <a:lnTo>
                    <a:pt x="50927" y="0"/>
                  </a:lnTo>
                  <a:cubicBezTo>
                    <a:pt x="23114" y="0"/>
                    <a:pt x="0" y="20828"/>
                    <a:pt x="0" y="48641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/>
          </p:txBody>
        </p:sp>
      </p:grpSp>
      <p:grpSp>
        <p:nvGrpSpPr>
          <p:cNvPr id="140" name="Group 38"/>
          <p:cNvGrpSpPr/>
          <p:nvPr/>
        </p:nvGrpSpPr>
        <p:grpSpPr>
          <a:xfrm>
            <a:off x="5295303" y="3844444"/>
            <a:ext cx="38230" cy="526538"/>
            <a:chOff x="0" y="0"/>
            <a:chExt cx="50974" cy="702050"/>
          </a:xfrm>
        </p:grpSpPr>
        <p:sp>
          <p:nvSpPr>
            <p:cNvPr id="141" name="Freeform 39"/>
            <p:cNvSpPr/>
            <p:nvPr/>
          </p:nvSpPr>
          <p:spPr>
            <a:xfrm>
              <a:off x="0" y="0"/>
              <a:ext cx="50927" cy="702056"/>
            </a:xfrm>
            <a:custGeom>
              <a:avLst/>
              <a:gdLst/>
              <a:ahLst/>
              <a:cxnLst/>
              <a:rect l="l" t="t" r="r" b="b"/>
              <a:pathLst>
                <a:path w="50927" h="702056">
                  <a:moveTo>
                    <a:pt x="0" y="48641"/>
                  </a:moveTo>
                  <a:lnTo>
                    <a:pt x="0" y="651129"/>
                  </a:lnTo>
                  <a:cubicBezTo>
                    <a:pt x="0" y="678942"/>
                    <a:pt x="23114" y="702056"/>
                    <a:pt x="50927" y="702056"/>
                  </a:cubicBezTo>
                  <a:lnTo>
                    <a:pt x="50927" y="0"/>
                  </a:lnTo>
                  <a:cubicBezTo>
                    <a:pt x="23114" y="0"/>
                    <a:pt x="0" y="20828"/>
                    <a:pt x="0" y="48641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/>
          </p:txBody>
        </p:sp>
      </p:grpSp>
      <p:grpSp>
        <p:nvGrpSpPr>
          <p:cNvPr id="142" name="Group 40"/>
          <p:cNvGrpSpPr/>
          <p:nvPr/>
        </p:nvGrpSpPr>
        <p:grpSpPr>
          <a:xfrm>
            <a:off x="5295303" y="4485673"/>
            <a:ext cx="38230" cy="528275"/>
            <a:chOff x="0" y="0"/>
            <a:chExt cx="50974" cy="704367"/>
          </a:xfrm>
        </p:grpSpPr>
        <p:sp>
          <p:nvSpPr>
            <p:cNvPr id="143" name="Freeform 41"/>
            <p:cNvSpPr/>
            <p:nvPr/>
          </p:nvSpPr>
          <p:spPr>
            <a:xfrm>
              <a:off x="0" y="0"/>
              <a:ext cx="50927" cy="704342"/>
            </a:xfrm>
            <a:custGeom>
              <a:avLst/>
              <a:gdLst/>
              <a:ahLst/>
              <a:cxnLst/>
              <a:rect l="l" t="t" r="r" b="b"/>
              <a:pathLst>
                <a:path w="50927" h="704342">
                  <a:moveTo>
                    <a:pt x="0" y="50927"/>
                  </a:moveTo>
                  <a:lnTo>
                    <a:pt x="0" y="653415"/>
                  </a:lnTo>
                  <a:cubicBezTo>
                    <a:pt x="0" y="681228"/>
                    <a:pt x="23114" y="704342"/>
                    <a:pt x="50927" y="704342"/>
                  </a:cubicBezTo>
                  <a:lnTo>
                    <a:pt x="50927" y="0"/>
                  </a:lnTo>
                  <a:cubicBezTo>
                    <a:pt x="23114" y="0"/>
                    <a:pt x="0" y="23114"/>
                    <a:pt x="0" y="50927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/>
          </p:txBody>
        </p:sp>
      </p:grpSp>
      <p:grpSp>
        <p:nvGrpSpPr>
          <p:cNvPr id="144" name="Group 42"/>
          <p:cNvGrpSpPr/>
          <p:nvPr/>
        </p:nvGrpSpPr>
        <p:grpSpPr>
          <a:xfrm>
            <a:off x="8842046" y="4018219"/>
            <a:ext cx="38230" cy="846283"/>
            <a:chOff x="0" y="0"/>
            <a:chExt cx="50974" cy="1128378"/>
          </a:xfrm>
        </p:grpSpPr>
        <p:sp>
          <p:nvSpPr>
            <p:cNvPr id="145" name="Freeform 43"/>
            <p:cNvSpPr/>
            <p:nvPr/>
          </p:nvSpPr>
          <p:spPr>
            <a:xfrm>
              <a:off x="0" y="0"/>
              <a:ext cx="50927" cy="1128395"/>
            </a:xfrm>
            <a:custGeom>
              <a:avLst/>
              <a:gdLst/>
              <a:ahLst/>
              <a:cxnLst/>
              <a:rect l="l" t="t" r="r" b="b"/>
              <a:pathLst>
                <a:path w="50927" h="1128395">
                  <a:moveTo>
                    <a:pt x="0" y="0"/>
                  </a:moveTo>
                  <a:lnTo>
                    <a:pt x="0" y="1128395"/>
                  </a:lnTo>
                  <a:cubicBezTo>
                    <a:pt x="27813" y="1128395"/>
                    <a:pt x="50927" y="1105281"/>
                    <a:pt x="50927" y="1077468"/>
                  </a:cubicBezTo>
                  <a:lnTo>
                    <a:pt x="50927" y="50927"/>
                  </a:lnTo>
                  <a:cubicBezTo>
                    <a:pt x="50927" y="23114"/>
                    <a:pt x="27813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  <p:txBody>
            <a:bodyPr/>
            <a:lstStyle/>
            <a:p/>
          </p:txBody>
        </p:sp>
      </p:grpSp>
      <p:grpSp>
        <p:nvGrpSpPr>
          <p:cNvPr id="146" name="Group 44"/>
          <p:cNvGrpSpPr/>
          <p:nvPr/>
        </p:nvGrpSpPr>
        <p:grpSpPr>
          <a:xfrm rot="719576">
            <a:off x="8843775" y="5662835"/>
            <a:ext cx="507430" cy="507430"/>
            <a:chOff x="0" y="0"/>
            <a:chExt cx="676573" cy="676573"/>
          </a:xfrm>
        </p:grpSpPr>
        <p:sp>
          <p:nvSpPr>
            <p:cNvPr id="147" name="Freeform 45"/>
            <p:cNvSpPr/>
            <p:nvPr/>
          </p:nvSpPr>
          <p:spPr>
            <a:xfrm>
              <a:off x="0" y="0"/>
              <a:ext cx="676529" cy="676529"/>
            </a:xfrm>
            <a:custGeom>
              <a:avLst/>
              <a:gdLst/>
              <a:ahLst/>
              <a:cxnLst/>
              <a:rect l="l" t="t" r="r" b="b"/>
              <a:pathLst>
                <a:path w="676529" h="676529">
                  <a:moveTo>
                    <a:pt x="0" y="0"/>
                  </a:moveTo>
                  <a:lnTo>
                    <a:pt x="676529" y="0"/>
                  </a:lnTo>
                  <a:lnTo>
                    <a:pt x="676529" y="676529"/>
                  </a:lnTo>
                  <a:lnTo>
                    <a:pt x="0" y="676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sp>
        <p:nvSpPr>
          <p:cNvPr id="148" name="Freeform 46"/>
          <p:cNvSpPr/>
          <p:nvPr/>
        </p:nvSpPr>
        <p:spPr>
          <a:xfrm>
            <a:off x="5509481" y="4441360"/>
            <a:ext cx="3115661" cy="3425063"/>
          </a:xfrm>
          <a:custGeom>
            <a:avLst/>
            <a:gdLst/>
            <a:ahLst/>
            <a:cxnLst/>
            <a:rect l="l" t="t" r="r" b="b"/>
            <a:pathLst>
              <a:path w="3115661" h="3425063">
                <a:moveTo>
                  <a:pt x="0" y="0"/>
                </a:moveTo>
                <a:lnTo>
                  <a:pt x="3115662" y="0"/>
                </a:lnTo>
                <a:lnTo>
                  <a:pt x="3115662" y="3425063"/>
                </a:lnTo>
                <a:lnTo>
                  <a:pt x="0" y="342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149" name="Group 47"/>
          <p:cNvGrpSpPr/>
          <p:nvPr/>
        </p:nvGrpSpPr>
        <p:grpSpPr>
          <a:xfrm rot="-331814">
            <a:off x="8542605" y="6221271"/>
            <a:ext cx="507976" cy="507976"/>
            <a:chOff x="0" y="0"/>
            <a:chExt cx="677301" cy="677301"/>
          </a:xfrm>
        </p:grpSpPr>
        <p:sp>
          <p:nvSpPr>
            <p:cNvPr id="150" name="Freeform 48"/>
            <p:cNvSpPr/>
            <p:nvPr/>
          </p:nvSpPr>
          <p:spPr>
            <a:xfrm>
              <a:off x="0" y="0"/>
              <a:ext cx="677291" cy="677291"/>
            </a:xfrm>
            <a:custGeom>
              <a:avLst/>
              <a:gdLst/>
              <a:ahLst/>
              <a:cxnLst/>
              <a:rect l="l" t="t" r="r" b="b"/>
              <a:pathLst>
                <a:path w="677291" h="677291">
                  <a:moveTo>
                    <a:pt x="0" y="0"/>
                  </a:moveTo>
                  <a:lnTo>
                    <a:pt x="677291" y="0"/>
                  </a:lnTo>
                  <a:lnTo>
                    <a:pt x="677291" y="677291"/>
                  </a:lnTo>
                  <a:lnTo>
                    <a:pt x="0" y="6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51" name="Group 49"/>
          <p:cNvGrpSpPr/>
          <p:nvPr/>
        </p:nvGrpSpPr>
        <p:grpSpPr>
          <a:xfrm rot="-601845">
            <a:off x="8563646" y="5013252"/>
            <a:ext cx="558066" cy="558066"/>
            <a:chOff x="0" y="0"/>
            <a:chExt cx="744088" cy="744088"/>
          </a:xfrm>
        </p:grpSpPr>
        <p:sp>
          <p:nvSpPr>
            <p:cNvPr id="152" name="Freeform 50"/>
            <p:cNvSpPr/>
            <p:nvPr/>
          </p:nvSpPr>
          <p:spPr>
            <a:xfrm>
              <a:off x="0" y="0"/>
              <a:ext cx="744093" cy="744093"/>
            </a:xfrm>
            <a:custGeom>
              <a:avLst/>
              <a:gdLst/>
              <a:ahLst/>
              <a:cxnLst/>
              <a:rect l="l" t="t" r="r" b="b"/>
              <a:pathLst>
                <a:path w="744093" h="744093">
                  <a:moveTo>
                    <a:pt x="0" y="0"/>
                  </a:moveTo>
                  <a:lnTo>
                    <a:pt x="744093" y="0"/>
                  </a:lnTo>
                  <a:lnTo>
                    <a:pt x="744093" y="744093"/>
                  </a:lnTo>
                  <a:lnTo>
                    <a:pt x="0" y="74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53" name="Group 51"/>
          <p:cNvGrpSpPr/>
          <p:nvPr/>
        </p:nvGrpSpPr>
        <p:grpSpPr>
          <a:xfrm rot="462015">
            <a:off x="9069261" y="3145229"/>
            <a:ext cx="558066" cy="558066"/>
            <a:chOff x="0" y="0"/>
            <a:chExt cx="744088" cy="744088"/>
          </a:xfrm>
        </p:grpSpPr>
        <p:sp>
          <p:nvSpPr>
            <p:cNvPr id="154" name="Freeform 52"/>
            <p:cNvSpPr/>
            <p:nvPr/>
          </p:nvSpPr>
          <p:spPr>
            <a:xfrm>
              <a:off x="0" y="0"/>
              <a:ext cx="744093" cy="744093"/>
            </a:xfrm>
            <a:custGeom>
              <a:avLst/>
              <a:gdLst/>
              <a:ahLst/>
              <a:cxnLst/>
              <a:rect l="l" t="t" r="r" b="b"/>
              <a:pathLst>
                <a:path w="744093" h="744093">
                  <a:moveTo>
                    <a:pt x="0" y="0"/>
                  </a:moveTo>
                  <a:lnTo>
                    <a:pt x="744093" y="0"/>
                  </a:lnTo>
                  <a:lnTo>
                    <a:pt x="744093" y="744093"/>
                  </a:lnTo>
                  <a:lnTo>
                    <a:pt x="0" y="74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55" name="Group 53"/>
          <p:cNvGrpSpPr/>
          <p:nvPr/>
        </p:nvGrpSpPr>
        <p:grpSpPr>
          <a:xfrm rot="199478">
            <a:off x="8944866" y="4366186"/>
            <a:ext cx="539578" cy="539578"/>
            <a:chOff x="0" y="0"/>
            <a:chExt cx="719437" cy="719437"/>
          </a:xfrm>
        </p:grpSpPr>
        <p:sp>
          <p:nvSpPr>
            <p:cNvPr id="156" name="Freeform 54"/>
            <p:cNvSpPr/>
            <p:nvPr/>
          </p:nvSpPr>
          <p:spPr>
            <a:xfrm>
              <a:off x="0" y="0"/>
              <a:ext cx="719455" cy="719455"/>
            </a:xfrm>
            <a:custGeom>
              <a:avLst/>
              <a:gdLst/>
              <a:ahLst/>
              <a:cxnLst/>
              <a:rect l="l" t="t" r="r" b="b"/>
              <a:pathLst>
                <a:path w="719455" h="719455">
                  <a:moveTo>
                    <a:pt x="0" y="0"/>
                  </a:moveTo>
                  <a:lnTo>
                    <a:pt x="719455" y="0"/>
                  </a:lnTo>
                  <a:lnTo>
                    <a:pt x="719455" y="719455"/>
                  </a:lnTo>
                  <a:lnTo>
                    <a:pt x="0" y="719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r="2" b="2"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57" name="Group 55"/>
          <p:cNvGrpSpPr/>
          <p:nvPr/>
        </p:nvGrpSpPr>
        <p:grpSpPr>
          <a:xfrm rot="-331814">
            <a:off x="695569" y="8143266"/>
            <a:ext cx="507976" cy="507976"/>
            <a:chOff x="0" y="0"/>
            <a:chExt cx="677301" cy="677301"/>
          </a:xfrm>
        </p:grpSpPr>
        <p:sp>
          <p:nvSpPr>
            <p:cNvPr id="158" name="Freeform 56"/>
            <p:cNvSpPr/>
            <p:nvPr/>
          </p:nvSpPr>
          <p:spPr>
            <a:xfrm>
              <a:off x="0" y="0"/>
              <a:ext cx="677291" cy="677291"/>
            </a:xfrm>
            <a:custGeom>
              <a:avLst/>
              <a:gdLst/>
              <a:ahLst/>
              <a:cxnLst/>
              <a:rect l="l" t="t" r="r" b="b"/>
              <a:pathLst>
                <a:path w="677291" h="677291">
                  <a:moveTo>
                    <a:pt x="0" y="0"/>
                  </a:moveTo>
                  <a:lnTo>
                    <a:pt x="677291" y="0"/>
                  </a:lnTo>
                  <a:lnTo>
                    <a:pt x="677291" y="677291"/>
                  </a:lnTo>
                  <a:lnTo>
                    <a:pt x="0" y="67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59" name="Group 57"/>
          <p:cNvGrpSpPr/>
          <p:nvPr/>
        </p:nvGrpSpPr>
        <p:grpSpPr>
          <a:xfrm rot="719576">
            <a:off x="996739" y="7584830"/>
            <a:ext cx="507430" cy="507430"/>
            <a:chOff x="0" y="0"/>
            <a:chExt cx="676573" cy="676573"/>
          </a:xfrm>
        </p:grpSpPr>
        <p:sp>
          <p:nvSpPr>
            <p:cNvPr id="160" name="Freeform 58"/>
            <p:cNvSpPr/>
            <p:nvPr/>
          </p:nvSpPr>
          <p:spPr>
            <a:xfrm>
              <a:off x="0" y="0"/>
              <a:ext cx="676529" cy="676529"/>
            </a:xfrm>
            <a:custGeom>
              <a:avLst/>
              <a:gdLst/>
              <a:ahLst/>
              <a:cxnLst/>
              <a:rect l="l" t="t" r="r" b="b"/>
              <a:pathLst>
                <a:path w="676529" h="676529">
                  <a:moveTo>
                    <a:pt x="0" y="0"/>
                  </a:moveTo>
                  <a:lnTo>
                    <a:pt x="676529" y="0"/>
                  </a:lnTo>
                  <a:lnTo>
                    <a:pt x="676529" y="676529"/>
                  </a:lnTo>
                  <a:lnTo>
                    <a:pt x="0" y="676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61" name="Group 59"/>
          <p:cNvGrpSpPr/>
          <p:nvPr/>
        </p:nvGrpSpPr>
        <p:grpSpPr>
          <a:xfrm rot="-601845">
            <a:off x="716610" y="6935246"/>
            <a:ext cx="558066" cy="558066"/>
            <a:chOff x="0" y="0"/>
            <a:chExt cx="744088" cy="744088"/>
          </a:xfrm>
        </p:grpSpPr>
        <p:sp>
          <p:nvSpPr>
            <p:cNvPr id="162" name="Freeform 60"/>
            <p:cNvSpPr/>
            <p:nvPr/>
          </p:nvSpPr>
          <p:spPr>
            <a:xfrm>
              <a:off x="0" y="0"/>
              <a:ext cx="744093" cy="744093"/>
            </a:xfrm>
            <a:custGeom>
              <a:avLst/>
              <a:gdLst/>
              <a:ahLst/>
              <a:cxnLst/>
              <a:rect l="l" t="t" r="r" b="b"/>
              <a:pathLst>
                <a:path w="744093" h="744093">
                  <a:moveTo>
                    <a:pt x="0" y="0"/>
                  </a:moveTo>
                  <a:lnTo>
                    <a:pt x="744093" y="0"/>
                  </a:lnTo>
                  <a:lnTo>
                    <a:pt x="744093" y="744093"/>
                  </a:lnTo>
                  <a:lnTo>
                    <a:pt x="0" y="74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63" name="Group 61"/>
          <p:cNvGrpSpPr/>
          <p:nvPr/>
        </p:nvGrpSpPr>
        <p:grpSpPr>
          <a:xfrm rot="462015">
            <a:off x="1222225" y="5067223"/>
            <a:ext cx="558066" cy="558066"/>
            <a:chOff x="0" y="0"/>
            <a:chExt cx="744088" cy="744088"/>
          </a:xfrm>
        </p:grpSpPr>
        <p:sp>
          <p:nvSpPr>
            <p:cNvPr id="164" name="Freeform 62"/>
            <p:cNvSpPr/>
            <p:nvPr/>
          </p:nvSpPr>
          <p:spPr>
            <a:xfrm>
              <a:off x="0" y="0"/>
              <a:ext cx="744093" cy="744093"/>
            </a:xfrm>
            <a:custGeom>
              <a:avLst/>
              <a:gdLst/>
              <a:ahLst/>
              <a:cxnLst/>
              <a:rect l="l" t="t" r="r" b="b"/>
              <a:pathLst>
                <a:path w="744093" h="744093">
                  <a:moveTo>
                    <a:pt x="0" y="0"/>
                  </a:moveTo>
                  <a:lnTo>
                    <a:pt x="744093" y="0"/>
                  </a:lnTo>
                  <a:lnTo>
                    <a:pt x="744093" y="744093"/>
                  </a:lnTo>
                  <a:lnTo>
                    <a:pt x="0" y="744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65" name="Group 63"/>
          <p:cNvGrpSpPr/>
          <p:nvPr/>
        </p:nvGrpSpPr>
        <p:grpSpPr>
          <a:xfrm rot="-579313">
            <a:off x="691983" y="5602540"/>
            <a:ext cx="515148" cy="514504"/>
            <a:chOff x="0" y="0"/>
            <a:chExt cx="686864" cy="686005"/>
          </a:xfrm>
        </p:grpSpPr>
        <p:sp>
          <p:nvSpPr>
            <p:cNvPr id="166" name="Freeform 64"/>
            <p:cNvSpPr/>
            <p:nvPr/>
          </p:nvSpPr>
          <p:spPr>
            <a:xfrm>
              <a:off x="0" y="0"/>
              <a:ext cx="686816" cy="686054"/>
            </a:xfrm>
            <a:custGeom>
              <a:avLst/>
              <a:gdLst/>
              <a:ahLst/>
              <a:cxnLst/>
              <a:rect l="l" t="t" r="r" b="b"/>
              <a:pathLst>
                <a:path w="686816" h="686054">
                  <a:moveTo>
                    <a:pt x="0" y="0"/>
                  </a:moveTo>
                  <a:lnTo>
                    <a:pt x="686816" y="0"/>
                  </a:lnTo>
                  <a:lnTo>
                    <a:pt x="686816" y="686054"/>
                  </a:lnTo>
                  <a:lnTo>
                    <a:pt x="0" y="686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67" name="Group 65"/>
          <p:cNvGrpSpPr/>
          <p:nvPr/>
        </p:nvGrpSpPr>
        <p:grpSpPr>
          <a:xfrm rot="199478">
            <a:off x="1097830" y="6288181"/>
            <a:ext cx="539578" cy="539578"/>
            <a:chOff x="0" y="0"/>
            <a:chExt cx="719437" cy="719437"/>
          </a:xfrm>
        </p:grpSpPr>
        <p:sp>
          <p:nvSpPr>
            <p:cNvPr id="168" name="Freeform 66"/>
            <p:cNvSpPr/>
            <p:nvPr/>
          </p:nvSpPr>
          <p:spPr>
            <a:xfrm>
              <a:off x="0" y="0"/>
              <a:ext cx="719455" cy="719455"/>
            </a:xfrm>
            <a:custGeom>
              <a:avLst/>
              <a:gdLst/>
              <a:ahLst/>
              <a:cxnLst/>
              <a:rect l="l" t="t" r="r" b="b"/>
              <a:pathLst>
                <a:path w="719455" h="719455">
                  <a:moveTo>
                    <a:pt x="0" y="0"/>
                  </a:moveTo>
                  <a:lnTo>
                    <a:pt x="719455" y="0"/>
                  </a:lnTo>
                  <a:lnTo>
                    <a:pt x="719455" y="719455"/>
                  </a:lnTo>
                  <a:lnTo>
                    <a:pt x="0" y="719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r="2" b="2"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69" name="Group 67"/>
          <p:cNvGrpSpPr/>
          <p:nvPr/>
        </p:nvGrpSpPr>
        <p:grpSpPr>
          <a:xfrm>
            <a:off x="3750791" y="1218028"/>
            <a:ext cx="3078943" cy="959797"/>
            <a:chOff x="0" y="0"/>
            <a:chExt cx="4445212" cy="1385703"/>
          </a:xfrm>
        </p:grpSpPr>
        <p:sp>
          <p:nvSpPr>
            <p:cNvPr id="170" name="Freeform 68"/>
            <p:cNvSpPr/>
            <p:nvPr/>
          </p:nvSpPr>
          <p:spPr>
            <a:xfrm>
              <a:off x="0" y="0"/>
              <a:ext cx="4445254" cy="1385713"/>
            </a:xfrm>
            <a:custGeom>
              <a:avLst/>
              <a:gdLst/>
              <a:ahLst/>
              <a:cxnLst/>
              <a:rect l="l" t="t" r="r" b="b"/>
              <a:pathLst>
                <a:path w="4445254" h="1385713">
                  <a:moveTo>
                    <a:pt x="0" y="0"/>
                  </a:moveTo>
                  <a:lnTo>
                    <a:pt x="4445254" y="0"/>
                  </a:lnTo>
                  <a:lnTo>
                    <a:pt x="4445254" y="1385713"/>
                  </a:lnTo>
                  <a:lnTo>
                    <a:pt x="0" y="1385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grpSp>
        <p:nvGrpSpPr>
          <p:cNvPr id="171" name="Group 69"/>
          <p:cNvGrpSpPr/>
          <p:nvPr/>
        </p:nvGrpSpPr>
        <p:grpSpPr>
          <a:xfrm>
            <a:off x="5501433" y="9322747"/>
            <a:ext cx="3333909" cy="511199"/>
            <a:chOff x="0" y="0"/>
            <a:chExt cx="4445212" cy="681599"/>
          </a:xfrm>
        </p:grpSpPr>
        <p:sp>
          <p:nvSpPr>
            <p:cNvPr id="172" name="Freeform 70"/>
            <p:cNvSpPr/>
            <p:nvPr/>
          </p:nvSpPr>
          <p:spPr>
            <a:xfrm>
              <a:off x="0" y="0"/>
              <a:ext cx="4445254" cy="681609"/>
            </a:xfrm>
            <a:custGeom>
              <a:avLst/>
              <a:gdLst/>
              <a:ahLst/>
              <a:cxnLst/>
              <a:rect l="l" t="t" r="r" b="b"/>
              <a:pathLst>
                <a:path w="4445254" h="681609">
                  <a:moveTo>
                    <a:pt x="0" y="0"/>
                  </a:moveTo>
                  <a:lnTo>
                    <a:pt x="4445254" y="0"/>
                  </a:lnTo>
                  <a:lnTo>
                    <a:pt x="4445254" y="681609"/>
                  </a:lnTo>
                  <a:lnTo>
                    <a:pt x="0" y="681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sp>
        <p:nvSpPr>
          <p:cNvPr id="173" name="Freeform 71"/>
          <p:cNvSpPr/>
          <p:nvPr/>
        </p:nvSpPr>
        <p:spPr>
          <a:xfrm>
            <a:off x="53202" y="195918"/>
            <a:ext cx="18181597" cy="1022110"/>
          </a:xfrm>
          <a:custGeom>
            <a:avLst/>
            <a:gdLst/>
            <a:ahLst/>
            <a:cxnLst/>
            <a:rect l="l" t="t" r="r" b="b"/>
            <a:pathLst>
              <a:path w="18181597" h="1022110">
                <a:moveTo>
                  <a:pt x="0" y="0"/>
                </a:moveTo>
                <a:lnTo>
                  <a:pt x="18181597" y="0"/>
                </a:lnTo>
                <a:lnTo>
                  <a:pt x="18181597" y="1022110"/>
                </a:lnTo>
                <a:lnTo>
                  <a:pt x="0" y="10221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174" name="Group 72"/>
          <p:cNvGrpSpPr/>
          <p:nvPr/>
        </p:nvGrpSpPr>
        <p:grpSpPr>
          <a:xfrm>
            <a:off x="-594902" y="606606"/>
            <a:ext cx="19477803" cy="581025"/>
            <a:chOff x="0" y="0"/>
            <a:chExt cx="25970404" cy="774700"/>
          </a:xfrm>
        </p:grpSpPr>
        <p:sp>
          <p:nvSpPr>
            <p:cNvPr id="175" name="Freeform 73"/>
            <p:cNvSpPr/>
            <p:nvPr/>
          </p:nvSpPr>
          <p:spPr>
            <a:xfrm>
              <a:off x="0" y="0"/>
              <a:ext cx="25970404" cy="774700"/>
            </a:xfrm>
            <a:custGeom>
              <a:avLst/>
              <a:gdLst/>
              <a:ahLst/>
              <a:cxnLst/>
              <a:rect l="l" t="t" r="r" b="b"/>
              <a:pathLst>
                <a:path w="25970404" h="774700">
                  <a:moveTo>
                    <a:pt x="0" y="0"/>
                  </a:moveTo>
                  <a:lnTo>
                    <a:pt x="25970404" y="0"/>
                  </a:lnTo>
                  <a:lnTo>
                    <a:pt x="25970404" y="774700"/>
                  </a:lnTo>
                  <a:lnTo>
                    <a:pt x="0" y="7747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/>
          </p:txBody>
        </p:sp>
        <p:sp>
          <p:nvSpPr>
            <p:cNvPr id="176" name="TextBox 74"/>
            <p:cNvSpPr txBox="1"/>
            <p:nvPr/>
          </p:nvSpPr>
          <p:spPr>
            <a:xfrm>
              <a:off x="0" y="-76200"/>
              <a:ext cx="25970404" cy="8509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000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TET CAMPAIGN 2025 | WESTERN UNION x EXPRO | GỬI TẾT VỀ NHÀ – TRAO TRỌN YÊU THƯƠNG</a:t>
              </a:r>
              <a:endParaRPr lang="en-US" sz="3000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endParaRPr>
            </a:p>
          </p:txBody>
        </p:sp>
      </p:grpSp>
      <p:sp>
        <p:nvSpPr>
          <p:cNvPr id="177" name="Freeform 75"/>
          <p:cNvSpPr/>
          <p:nvPr/>
        </p:nvSpPr>
        <p:spPr>
          <a:xfrm>
            <a:off x="8412344" y="1336320"/>
            <a:ext cx="1770371" cy="841505"/>
          </a:xfrm>
          <a:custGeom>
            <a:avLst/>
            <a:gdLst/>
            <a:ahLst/>
            <a:cxnLst/>
            <a:rect l="l" t="t" r="r" b="b"/>
            <a:pathLst>
              <a:path w="1770371" h="841504">
                <a:moveTo>
                  <a:pt x="0" y="0"/>
                </a:moveTo>
                <a:lnTo>
                  <a:pt x="1770371" y="0"/>
                </a:lnTo>
                <a:lnTo>
                  <a:pt x="1770371" y="841505"/>
                </a:lnTo>
                <a:lnTo>
                  <a:pt x="0" y="8415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178" name="Group 76"/>
          <p:cNvGrpSpPr/>
          <p:nvPr/>
        </p:nvGrpSpPr>
        <p:grpSpPr>
          <a:xfrm>
            <a:off x="8615235" y="1701598"/>
            <a:ext cx="1437084" cy="344526"/>
            <a:chOff x="0" y="0"/>
            <a:chExt cx="1916112" cy="459368"/>
          </a:xfrm>
        </p:grpSpPr>
        <p:sp>
          <p:nvSpPr>
            <p:cNvPr id="179" name="Freeform 77"/>
            <p:cNvSpPr/>
            <p:nvPr/>
          </p:nvSpPr>
          <p:spPr>
            <a:xfrm>
              <a:off x="0" y="0"/>
              <a:ext cx="1916112" cy="459368"/>
            </a:xfrm>
            <a:custGeom>
              <a:avLst/>
              <a:gdLst/>
              <a:ahLst/>
              <a:cxnLst/>
              <a:rect l="l" t="t" r="r" b="b"/>
              <a:pathLst>
                <a:path w="1916111" h="459368">
                  <a:moveTo>
                    <a:pt x="0" y="0"/>
                  </a:moveTo>
                  <a:lnTo>
                    <a:pt x="1916112" y="0"/>
                  </a:lnTo>
                  <a:lnTo>
                    <a:pt x="1916112" y="459368"/>
                  </a:lnTo>
                  <a:lnTo>
                    <a:pt x="0" y="45936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/>
          </p:txBody>
        </p:sp>
        <p:sp>
          <p:nvSpPr>
            <p:cNvPr id="180" name="TextBox 78"/>
            <p:cNvSpPr txBox="1"/>
            <p:nvPr/>
          </p:nvSpPr>
          <p:spPr>
            <a:xfrm>
              <a:off x="0" y="-57150"/>
              <a:ext cx="1916112" cy="51651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535"/>
                </a:lnSpc>
              </a:pPr>
              <a:r>
                <a:rPr lang="en-US" sz="1810" b="1" i="1">
                  <a:solidFill>
                    <a:srgbClr val="000000"/>
                  </a:solidFill>
                  <a:latin typeface="Arimo Bold Italics"/>
                  <a:ea typeface="Arimo Bold Italics"/>
                  <a:cs typeface="Arimo Bold Italics"/>
                  <a:sym typeface="Arimo Bold Italics"/>
                </a:rPr>
                <a:t>KOLs/KOCs</a:t>
              </a:r>
              <a:endParaRPr lang="en-US" sz="1810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endParaRPr>
            </a:p>
          </p:txBody>
        </p:sp>
      </p:grpSp>
      <p:sp>
        <p:nvSpPr>
          <p:cNvPr id="181" name="Freeform 79"/>
          <p:cNvSpPr/>
          <p:nvPr/>
        </p:nvSpPr>
        <p:spPr>
          <a:xfrm>
            <a:off x="9564664" y="9489921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8" y="0"/>
                </a:lnTo>
                <a:lnTo>
                  <a:pt x="507088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70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82" name="Freeform 80"/>
          <p:cNvSpPr/>
          <p:nvPr/>
        </p:nvSpPr>
        <p:spPr>
          <a:xfrm>
            <a:off x="9474041" y="8765425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7" y="0"/>
                </a:lnTo>
                <a:lnTo>
                  <a:pt x="507087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70000"/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83" name="Freeform 81"/>
          <p:cNvSpPr/>
          <p:nvPr/>
        </p:nvSpPr>
        <p:spPr>
          <a:xfrm>
            <a:off x="9505569" y="8017696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7" y="0"/>
                </a:lnTo>
                <a:lnTo>
                  <a:pt x="507087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70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84" name="Freeform 82"/>
          <p:cNvSpPr/>
          <p:nvPr/>
        </p:nvSpPr>
        <p:spPr>
          <a:xfrm>
            <a:off x="9690243" y="7226006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8" y="0"/>
                </a:lnTo>
                <a:lnTo>
                  <a:pt x="507088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alphaModFix amt="70000"/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85" name="Freeform 83"/>
          <p:cNvSpPr/>
          <p:nvPr/>
        </p:nvSpPr>
        <p:spPr>
          <a:xfrm rot="394462">
            <a:off x="16813130" y="9048066"/>
            <a:ext cx="755600" cy="881167"/>
          </a:xfrm>
          <a:custGeom>
            <a:avLst/>
            <a:gdLst/>
            <a:ahLst/>
            <a:cxnLst/>
            <a:rect l="l" t="t" r="r" b="b"/>
            <a:pathLst>
              <a:path w="755600" h="881167">
                <a:moveTo>
                  <a:pt x="0" y="0"/>
                </a:moveTo>
                <a:lnTo>
                  <a:pt x="755601" y="0"/>
                </a:lnTo>
                <a:lnTo>
                  <a:pt x="755601" y="881166"/>
                </a:lnTo>
                <a:lnTo>
                  <a:pt x="0" y="8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86" name="Freeform 84"/>
          <p:cNvSpPr/>
          <p:nvPr/>
        </p:nvSpPr>
        <p:spPr>
          <a:xfrm>
            <a:off x="1501258" y="3233039"/>
            <a:ext cx="3050710" cy="665381"/>
          </a:xfrm>
          <a:custGeom>
            <a:avLst/>
            <a:gdLst/>
            <a:ahLst/>
            <a:cxnLst/>
            <a:rect l="l" t="t" r="r" b="b"/>
            <a:pathLst>
              <a:path w="3050710" h="665381">
                <a:moveTo>
                  <a:pt x="0" y="0"/>
                </a:moveTo>
                <a:lnTo>
                  <a:pt x="3050709" y="0"/>
                </a:lnTo>
                <a:lnTo>
                  <a:pt x="3050709" y="665381"/>
                </a:lnTo>
                <a:lnTo>
                  <a:pt x="0" y="665381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87" name="Freeform 85"/>
          <p:cNvSpPr/>
          <p:nvPr/>
        </p:nvSpPr>
        <p:spPr>
          <a:xfrm>
            <a:off x="1551350" y="2625500"/>
            <a:ext cx="910133" cy="511950"/>
          </a:xfrm>
          <a:custGeom>
            <a:avLst/>
            <a:gdLst/>
            <a:ahLst/>
            <a:cxnLst/>
            <a:rect l="l" t="t" r="r" b="b"/>
            <a:pathLst>
              <a:path w="910133" h="511950">
                <a:moveTo>
                  <a:pt x="0" y="0"/>
                </a:moveTo>
                <a:lnTo>
                  <a:pt x="910133" y="0"/>
                </a:lnTo>
                <a:lnTo>
                  <a:pt x="910133" y="511950"/>
                </a:lnTo>
                <a:lnTo>
                  <a:pt x="0" y="51195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88" name="Freeform 86"/>
          <p:cNvSpPr/>
          <p:nvPr/>
        </p:nvSpPr>
        <p:spPr>
          <a:xfrm>
            <a:off x="3239436" y="2797562"/>
            <a:ext cx="199590" cy="199590"/>
          </a:xfrm>
          <a:custGeom>
            <a:avLst/>
            <a:gdLst/>
            <a:ahLst/>
            <a:cxnLst/>
            <a:rect l="l" t="t" r="r" b="b"/>
            <a:pathLst>
              <a:path w="199590" h="199590">
                <a:moveTo>
                  <a:pt x="0" y="0"/>
                </a:moveTo>
                <a:lnTo>
                  <a:pt x="199590" y="0"/>
                </a:lnTo>
                <a:lnTo>
                  <a:pt x="199590" y="199590"/>
                </a:lnTo>
                <a:lnTo>
                  <a:pt x="0" y="19959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89" name="Freeform 87"/>
          <p:cNvSpPr/>
          <p:nvPr/>
        </p:nvSpPr>
        <p:spPr>
          <a:xfrm>
            <a:off x="3615081" y="2772868"/>
            <a:ext cx="248977" cy="248977"/>
          </a:xfrm>
          <a:custGeom>
            <a:avLst/>
            <a:gdLst/>
            <a:ahLst/>
            <a:cxnLst/>
            <a:rect l="l" t="t" r="r" b="b"/>
            <a:pathLst>
              <a:path w="248977" h="248977">
                <a:moveTo>
                  <a:pt x="0" y="0"/>
                </a:moveTo>
                <a:lnTo>
                  <a:pt x="248977" y="0"/>
                </a:lnTo>
                <a:lnTo>
                  <a:pt x="248977" y="248978"/>
                </a:lnTo>
                <a:lnTo>
                  <a:pt x="0" y="24897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90" name="Freeform 88"/>
          <p:cNvSpPr/>
          <p:nvPr/>
        </p:nvSpPr>
        <p:spPr>
          <a:xfrm>
            <a:off x="4040113" y="2758438"/>
            <a:ext cx="260473" cy="277838"/>
          </a:xfrm>
          <a:custGeom>
            <a:avLst/>
            <a:gdLst/>
            <a:ahLst/>
            <a:cxnLst/>
            <a:rect l="l" t="t" r="r" b="b"/>
            <a:pathLst>
              <a:path w="260473" h="277838">
                <a:moveTo>
                  <a:pt x="0" y="0"/>
                </a:moveTo>
                <a:lnTo>
                  <a:pt x="260473" y="0"/>
                </a:lnTo>
                <a:lnTo>
                  <a:pt x="260473" y="277838"/>
                </a:lnTo>
                <a:lnTo>
                  <a:pt x="0" y="277838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91" name="Freeform 89"/>
          <p:cNvSpPr/>
          <p:nvPr/>
        </p:nvSpPr>
        <p:spPr>
          <a:xfrm>
            <a:off x="5648207" y="7933098"/>
            <a:ext cx="2764137" cy="1238182"/>
          </a:xfrm>
          <a:custGeom>
            <a:avLst/>
            <a:gdLst/>
            <a:ahLst/>
            <a:cxnLst/>
            <a:rect l="l" t="t" r="r" b="b"/>
            <a:pathLst>
              <a:path w="2764137" h="1238182">
                <a:moveTo>
                  <a:pt x="0" y="0"/>
                </a:moveTo>
                <a:lnTo>
                  <a:pt x="2764137" y="0"/>
                </a:lnTo>
                <a:lnTo>
                  <a:pt x="2764137" y="1238182"/>
                </a:lnTo>
                <a:lnTo>
                  <a:pt x="0" y="1238182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92" name="Freeform 90"/>
          <p:cNvSpPr/>
          <p:nvPr/>
        </p:nvSpPr>
        <p:spPr>
          <a:xfrm>
            <a:off x="5562133" y="3627225"/>
            <a:ext cx="3063010" cy="659588"/>
          </a:xfrm>
          <a:custGeom>
            <a:avLst/>
            <a:gdLst/>
            <a:ahLst/>
            <a:cxnLst/>
            <a:rect l="l" t="t" r="r" b="b"/>
            <a:pathLst>
              <a:path w="3063010" h="659588">
                <a:moveTo>
                  <a:pt x="0" y="0"/>
                </a:moveTo>
                <a:lnTo>
                  <a:pt x="3063010" y="0"/>
                </a:lnTo>
                <a:lnTo>
                  <a:pt x="3063010" y="659589"/>
                </a:lnTo>
                <a:lnTo>
                  <a:pt x="0" y="659589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193" name="Group 91"/>
          <p:cNvGrpSpPr/>
          <p:nvPr/>
        </p:nvGrpSpPr>
        <p:grpSpPr>
          <a:xfrm rot="-579313">
            <a:off x="8539019" y="3680545"/>
            <a:ext cx="515148" cy="514504"/>
            <a:chOff x="0" y="0"/>
            <a:chExt cx="686864" cy="686005"/>
          </a:xfrm>
        </p:grpSpPr>
        <p:sp>
          <p:nvSpPr>
            <p:cNvPr id="194" name="Freeform 92"/>
            <p:cNvSpPr/>
            <p:nvPr/>
          </p:nvSpPr>
          <p:spPr>
            <a:xfrm>
              <a:off x="0" y="0"/>
              <a:ext cx="686816" cy="686054"/>
            </a:xfrm>
            <a:custGeom>
              <a:avLst/>
              <a:gdLst/>
              <a:ahLst/>
              <a:cxnLst/>
              <a:rect l="l" t="t" r="r" b="b"/>
              <a:pathLst>
                <a:path w="686816" h="686054">
                  <a:moveTo>
                    <a:pt x="0" y="0"/>
                  </a:moveTo>
                  <a:lnTo>
                    <a:pt x="686816" y="0"/>
                  </a:lnTo>
                  <a:lnTo>
                    <a:pt x="686816" y="686054"/>
                  </a:lnTo>
                  <a:lnTo>
                    <a:pt x="0" y="686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/>
          </p:txBody>
        </p:sp>
      </p:grpSp>
      <p:sp>
        <p:nvSpPr>
          <p:cNvPr id="195" name="Freeform 93"/>
          <p:cNvSpPr/>
          <p:nvPr/>
        </p:nvSpPr>
        <p:spPr>
          <a:xfrm>
            <a:off x="5648207" y="2932261"/>
            <a:ext cx="964559" cy="542565"/>
          </a:xfrm>
          <a:custGeom>
            <a:avLst/>
            <a:gdLst/>
            <a:ahLst/>
            <a:cxnLst/>
            <a:rect l="l" t="t" r="r" b="b"/>
            <a:pathLst>
              <a:path w="964558" h="542565">
                <a:moveTo>
                  <a:pt x="0" y="0"/>
                </a:moveTo>
                <a:lnTo>
                  <a:pt x="964559" y="0"/>
                </a:lnTo>
                <a:lnTo>
                  <a:pt x="964559" y="542564"/>
                </a:lnTo>
                <a:lnTo>
                  <a:pt x="0" y="542564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96" name="Freeform 94"/>
          <p:cNvSpPr/>
          <p:nvPr/>
        </p:nvSpPr>
        <p:spPr>
          <a:xfrm>
            <a:off x="7439569" y="3110768"/>
            <a:ext cx="210920" cy="210920"/>
          </a:xfrm>
          <a:custGeom>
            <a:avLst/>
            <a:gdLst/>
            <a:ahLst/>
            <a:cxnLst/>
            <a:rect l="l" t="t" r="r" b="b"/>
            <a:pathLst>
              <a:path w="210920" h="210920">
                <a:moveTo>
                  <a:pt x="0" y="0"/>
                </a:moveTo>
                <a:lnTo>
                  <a:pt x="210920" y="0"/>
                </a:lnTo>
                <a:lnTo>
                  <a:pt x="210920" y="210920"/>
                </a:lnTo>
                <a:lnTo>
                  <a:pt x="0" y="210920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97" name="Freeform 95"/>
          <p:cNvSpPr/>
          <p:nvPr/>
        </p:nvSpPr>
        <p:spPr>
          <a:xfrm>
            <a:off x="7836538" y="3084672"/>
            <a:ext cx="263111" cy="263111"/>
          </a:xfrm>
          <a:custGeom>
            <a:avLst/>
            <a:gdLst/>
            <a:ahLst/>
            <a:cxnLst/>
            <a:rect l="l" t="t" r="r" b="b"/>
            <a:pathLst>
              <a:path w="263111" h="263111">
                <a:moveTo>
                  <a:pt x="0" y="0"/>
                </a:moveTo>
                <a:lnTo>
                  <a:pt x="263110" y="0"/>
                </a:lnTo>
                <a:lnTo>
                  <a:pt x="263110" y="263111"/>
                </a:lnTo>
                <a:lnTo>
                  <a:pt x="0" y="263111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98" name="Freeform 96"/>
          <p:cNvSpPr/>
          <p:nvPr/>
        </p:nvSpPr>
        <p:spPr>
          <a:xfrm>
            <a:off x="8285697" y="3069423"/>
            <a:ext cx="275259" cy="293609"/>
          </a:xfrm>
          <a:custGeom>
            <a:avLst/>
            <a:gdLst/>
            <a:ahLst/>
            <a:cxnLst/>
            <a:rect l="l" t="t" r="r" b="b"/>
            <a:pathLst>
              <a:path w="275259" h="293609">
                <a:moveTo>
                  <a:pt x="0" y="0"/>
                </a:moveTo>
                <a:lnTo>
                  <a:pt x="275259" y="0"/>
                </a:lnTo>
                <a:lnTo>
                  <a:pt x="275259" y="293609"/>
                </a:lnTo>
                <a:lnTo>
                  <a:pt x="0" y="29360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199" name="Freeform 97"/>
          <p:cNvSpPr/>
          <p:nvPr/>
        </p:nvSpPr>
        <p:spPr>
          <a:xfrm>
            <a:off x="12141874" y="9007708"/>
            <a:ext cx="2758570" cy="1379285"/>
          </a:xfrm>
          <a:custGeom>
            <a:avLst/>
            <a:gdLst/>
            <a:ahLst/>
            <a:cxnLst/>
            <a:rect l="l" t="t" r="r" b="b"/>
            <a:pathLst>
              <a:path w="2758570" h="1379285">
                <a:moveTo>
                  <a:pt x="0" y="0"/>
                </a:moveTo>
                <a:lnTo>
                  <a:pt x="2758570" y="0"/>
                </a:lnTo>
                <a:lnTo>
                  <a:pt x="2758570" y="1379285"/>
                </a:lnTo>
                <a:lnTo>
                  <a:pt x="0" y="1379285"/>
                </a:lnTo>
                <a:lnTo>
                  <a:pt x="0" y="0"/>
                </a:lnTo>
                <a:close/>
              </a:path>
            </a:pathLst>
          </a:custGeom>
          <a:blipFill>
            <a:blip r:embed="rId42"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0" name="Freeform 98"/>
          <p:cNvSpPr/>
          <p:nvPr/>
        </p:nvSpPr>
        <p:spPr>
          <a:xfrm rot="597427">
            <a:off x="16078592" y="5584165"/>
            <a:ext cx="1373161" cy="2636469"/>
          </a:xfrm>
          <a:custGeom>
            <a:avLst/>
            <a:gdLst/>
            <a:ahLst/>
            <a:cxnLst/>
            <a:rect l="l" t="t" r="r" b="b"/>
            <a:pathLst>
              <a:path w="1373161" h="2636469">
                <a:moveTo>
                  <a:pt x="0" y="0"/>
                </a:moveTo>
                <a:lnTo>
                  <a:pt x="1373161" y="0"/>
                </a:lnTo>
                <a:lnTo>
                  <a:pt x="1373161" y="2636469"/>
                </a:lnTo>
                <a:lnTo>
                  <a:pt x="0" y="2636469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1" name="Freeform 99"/>
          <p:cNvSpPr/>
          <p:nvPr/>
        </p:nvSpPr>
        <p:spPr>
          <a:xfrm>
            <a:off x="17119608" y="4917932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8" y="0"/>
                </a:lnTo>
                <a:lnTo>
                  <a:pt x="507088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70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2" name="Freeform 100"/>
          <p:cNvSpPr/>
          <p:nvPr/>
        </p:nvSpPr>
        <p:spPr>
          <a:xfrm>
            <a:off x="17028985" y="4193436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8" y="0"/>
                </a:lnTo>
                <a:lnTo>
                  <a:pt x="507088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70000"/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3" name="Freeform 101"/>
          <p:cNvSpPr/>
          <p:nvPr/>
        </p:nvSpPr>
        <p:spPr>
          <a:xfrm>
            <a:off x="17060514" y="3445707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7" y="0"/>
                </a:lnTo>
                <a:lnTo>
                  <a:pt x="507087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70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4" name="Freeform 102"/>
          <p:cNvSpPr/>
          <p:nvPr/>
        </p:nvSpPr>
        <p:spPr>
          <a:xfrm>
            <a:off x="17245188" y="2654017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7" y="0"/>
                </a:lnTo>
                <a:lnTo>
                  <a:pt x="507087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alphaModFix amt="70000"/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5" name="Freeform 103"/>
          <p:cNvSpPr/>
          <p:nvPr/>
        </p:nvSpPr>
        <p:spPr>
          <a:xfrm>
            <a:off x="401132" y="4353239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7" y="0"/>
                </a:lnTo>
                <a:lnTo>
                  <a:pt x="507087" y="507088"/>
                </a:lnTo>
                <a:lnTo>
                  <a:pt x="0" y="50708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70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6" name="Freeform 104"/>
          <p:cNvSpPr/>
          <p:nvPr/>
        </p:nvSpPr>
        <p:spPr>
          <a:xfrm>
            <a:off x="310509" y="3628743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7" y="0"/>
                </a:lnTo>
                <a:lnTo>
                  <a:pt x="507087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70000"/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7" name="Freeform 105"/>
          <p:cNvSpPr/>
          <p:nvPr/>
        </p:nvSpPr>
        <p:spPr>
          <a:xfrm>
            <a:off x="342036" y="2881014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8" y="0"/>
                </a:lnTo>
                <a:lnTo>
                  <a:pt x="507088" y="507088"/>
                </a:lnTo>
                <a:lnTo>
                  <a:pt x="0" y="50708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70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08" name="Freeform 106"/>
          <p:cNvSpPr/>
          <p:nvPr/>
        </p:nvSpPr>
        <p:spPr>
          <a:xfrm>
            <a:off x="526711" y="2089324"/>
            <a:ext cx="507087" cy="507087"/>
          </a:xfrm>
          <a:custGeom>
            <a:avLst/>
            <a:gdLst/>
            <a:ahLst/>
            <a:cxnLst/>
            <a:rect l="l" t="t" r="r" b="b"/>
            <a:pathLst>
              <a:path w="507086" h="507086">
                <a:moveTo>
                  <a:pt x="0" y="0"/>
                </a:moveTo>
                <a:lnTo>
                  <a:pt x="507088" y="0"/>
                </a:lnTo>
                <a:lnTo>
                  <a:pt x="507088" y="507087"/>
                </a:lnTo>
                <a:lnTo>
                  <a:pt x="0" y="50708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alphaModFix amt="70000"/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grpSp>
        <p:nvGrpSpPr>
          <p:cNvPr id="209" name="Group 107"/>
          <p:cNvGrpSpPr/>
          <p:nvPr/>
        </p:nvGrpSpPr>
        <p:grpSpPr>
          <a:xfrm>
            <a:off x="11065936" y="2465442"/>
            <a:ext cx="4761847" cy="6605886"/>
            <a:chOff x="0" y="0"/>
            <a:chExt cx="6349129" cy="8807848"/>
          </a:xfrm>
        </p:grpSpPr>
        <p:sp>
          <p:nvSpPr>
            <p:cNvPr id="210" name="Freeform 108"/>
            <p:cNvSpPr/>
            <p:nvPr/>
          </p:nvSpPr>
          <p:spPr>
            <a:xfrm>
              <a:off x="0" y="0"/>
              <a:ext cx="6327266" cy="7909083"/>
            </a:xfrm>
            <a:custGeom>
              <a:avLst/>
              <a:gdLst/>
              <a:ahLst/>
              <a:cxnLst/>
              <a:rect l="l" t="t" r="r" b="b"/>
              <a:pathLst>
                <a:path w="6327266" h="7909083">
                  <a:moveTo>
                    <a:pt x="0" y="0"/>
                  </a:moveTo>
                  <a:lnTo>
                    <a:pt x="6327266" y="0"/>
                  </a:lnTo>
                  <a:lnTo>
                    <a:pt x="6327266" y="7909083"/>
                  </a:lnTo>
                  <a:lnTo>
                    <a:pt x="0" y="7909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/>
              <a:stretch>
                <a:fillRect/>
              </a:stretch>
            </a:blipFill>
          </p:spPr>
          <p:txBody>
            <a:bodyPr/>
            <a:lstStyle/>
            <a:p/>
          </p:txBody>
        </p:sp>
        <p:grpSp>
          <p:nvGrpSpPr>
            <p:cNvPr id="211" name="Group 109"/>
            <p:cNvGrpSpPr/>
            <p:nvPr/>
          </p:nvGrpSpPr>
          <p:grpSpPr>
            <a:xfrm>
              <a:off x="5327" y="7741064"/>
              <a:ext cx="6343801" cy="1066784"/>
              <a:chOff x="0" y="0"/>
              <a:chExt cx="6855103" cy="1152765"/>
            </a:xfrm>
          </p:grpSpPr>
          <p:sp>
            <p:nvSpPr>
              <p:cNvPr id="212" name="Freeform 110"/>
              <p:cNvSpPr/>
              <p:nvPr/>
            </p:nvSpPr>
            <p:spPr>
              <a:xfrm>
                <a:off x="0" y="0"/>
                <a:ext cx="6855079" cy="1152727"/>
              </a:xfrm>
              <a:custGeom>
                <a:avLst/>
                <a:gdLst/>
                <a:ahLst/>
                <a:cxnLst/>
                <a:rect l="l" t="t" r="r" b="b"/>
                <a:pathLst>
                  <a:path w="6855079" h="1152727">
                    <a:moveTo>
                      <a:pt x="0" y="0"/>
                    </a:moveTo>
                    <a:lnTo>
                      <a:pt x="6855079" y="0"/>
                    </a:lnTo>
                    <a:lnTo>
                      <a:pt x="6855079" y="1152727"/>
                    </a:lnTo>
                    <a:lnTo>
                      <a:pt x="0" y="11527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6"/>
                <a:stretch>
                  <a:fillRect b="-9102"/>
                </a:stretch>
              </a:blipFill>
              <a:ln cap="sq">
                <a:noFill/>
                <a:prstDash val="lgDash"/>
                <a:miter/>
              </a:ln>
            </p:spPr>
            <p:txBody>
              <a:bodyPr/>
              <a:lstStyle/>
              <a:p/>
            </p:txBody>
          </p:sp>
        </p:grpSp>
      </p:grpSp>
      <p:sp>
        <p:nvSpPr>
          <p:cNvPr id="213" name="Freeform 111"/>
          <p:cNvSpPr/>
          <p:nvPr/>
        </p:nvSpPr>
        <p:spPr>
          <a:xfrm>
            <a:off x="11057224" y="1757072"/>
            <a:ext cx="731103" cy="236694"/>
          </a:xfrm>
          <a:custGeom>
            <a:avLst/>
            <a:gdLst/>
            <a:ahLst/>
            <a:cxnLst/>
            <a:rect l="l" t="t" r="r" b="b"/>
            <a:pathLst>
              <a:path w="731103" h="236694">
                <a:moveTo>
                  <a:pt x="0" y="0"/>
                </a:moveTo>
                <a:lnTo>
                  <a:pt x="731102" y="0"/>
                </a:lnTo>
                <a:lnTo>
                  <a:pt x="731102" y="236695"/>
                </a:lnTo>
                <a:lnTo>
                  <a:pt x="0" y="236695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214" name="TextBox 112"/>
          <p:cNvSpPr txBox="1"/>
          <p:nvPr/>
        </p:nvSpPr>
        <p:spPr>
          <a:xfrm>
            <a:off x="11135480" y="2304768"/>
            <a:ext cx="652846" cy="27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157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Bạn bè</a:t>
            </a:r>
            <a:endParaRPr lang="en-US" sz="157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5" name="TextBox 113"/>
          <p:cNvSpPr txBox="1"/>
          <p:nvPr/>
        </p:nvSpPr>
        <p:spPr>
          <a:xfrm>
            <a:off x="12141874" y="2273861"/>
            <a:ext cx="946916" cy="27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157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Khám phá</a:t>
            </a:r>
            <a:endParaRPr lang="en-US" sz="157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6" name="TextBox 114"/>
          <p:cNvSpPr txBox="1"/>
          <p:nvPr/>
        </p:nvSpPr>
        <p:spPr>
          <a:xfrm>
            <a:off x="13263049" y="2269066"/>
            <a:ext cx="1026584" cy="27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157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Đã follow</a:t>
            </a:r>
            <a:endParaRPr lang="en-US" sz="157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7" name="TextBox 115"/>
          <p:cNvSpPr txBox="1"/>
          <p:nvPr/>
        </p:nvSpPr>
        <p:spPr>
          <a:xfrm>
            <a:off x="14461085" y="2251598"/>
            <a:ext cx="723635" cy="277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en-US" sz="157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Đề xuất</a:t>
            </a:r>
            <a:endParaRPr lang="en-US" sz="157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18" name="Freeform 116"/>
          <p:cNvSpPr/>
          <p:nvPr/>
        </p:nvSpPr>
        <p:spPr>
          <a:xfrm>
            <a:off x="15441895" y="2218379"/>
            <a:ext cx="248977" cy="248977"/>
          </a:xfrm>
          <a:custGeom>
            <a:avLst/>
            <a:gdLst/>
            <a:ahLst/>
            <a:cxnLst/>
            <a:rect l="l" t="t" r="r" b="b"/>
            <a:pathLst>
              <a:path w="248977" h="248977">
                <a:moveTo>
                  <a:pt x="0" y="0"/>
                </a:moveTo>
                <a:lnTo>
                  <a:pt x="248978" y="0"/>
                </a:lnTo>
                <a:lnTo>
                  <a:pt x="248978" y="248977"/>
                </a:lnTo>
                <a:lnTo>
                  <a:pt x="0" y="24897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g1c7d93cb527_1_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-37743" y="0"/>
            <a:ext cx="18363485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g1c7d93cb527_1_9"/>
          <p:cNvSpPr txBox="1"/>
          <p:nvPr/>
        </p:nvSpPr>
        <p:spPr>
          <a:xfrm>
            <a:off x="6088772" y="1201922"/>
            <a:ext cx="8421572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2400" b="1">
                <a:solidFill>
                  <a:srgbClr val="E31D1A"/>
                </a:solidFill>
                <a:latin typeface="Bahnschrift" panose="020B0502040204020203" pitchFamily="34" charset="0"/>
              </a:rPr>
              <a:t>E-XPRO CREATE THE CONCEPTUAL EVENT  “</a:t>
            </a:r>
            <a:r>
              <a:rPr lang="en-US" sz="2400" b="1" i="1">
                <a:latin typeface="Bahnschrift" panose="020B0502040204020203" pitchFamily="34" charset="0"/>
              </a:rPr>
              <a:t>INTERTWIN</a:t>
            </a:r>
            <a:r>
              <a:rPr lang="en-US" sz="2400" b="1" i="1">
                <a:solidFill>
                  <a:srgbClr val="E31D1A"/>
                </a:solidFill>
                <a:latin typeface="Bahnschrift" panose="020B0502040204020203" pitchFamily="34" charset="0"/>
              </a:rPr>
              <a:t>”</a:t>
            </a:r>
            <a:r>
              <a:rPr lang="en-US" sz="2400" b="1">
                <a:solidFill>
                  <a:srgbClr val="E31D1A"/>
                </a:solidFill>
                <a:latin typeface="Bahnschrift" panose="020B0502040204020203" pitchFamily="34" charset="0"/>
              </a:rPr>
              <a:t>:  KẾT HỢP TUYỆT HẢO - THỐNG LĨNH MỌI MIỀN</a:t>
            </a:r>
            <a:endParaRPr>
              <a:solidFill>
                <a:srgbClr val="E31D1A"/>
              </a:solidFill>
              <a:latin typeface="Bahnschrift" panose="020B0502040204020203" pitchFamily="34" charset="0"/>
            </a:endParaRPr>
          </a:p>
        </p:txBody>
      </p:sp>
      <p:sp>
        <p:nvSpPr>
          <p:cNvPr id="348" name="Google Shape;348;g1c7d93cb527_1_9"/>
          <p:cNvSpPr txBox="1"/>
          <p:nvPr/>
        </p:nvSpPr>
        <p:spPr>
          <a:xfrm>
            <a:off x="12735219" y="5143500"/>
            <a:ext cx="805050" cy="235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4400" b="1">
                <a:solidFill>
                  <a:srgbClr val="E31D1A"/>
                </a:solidFill>
              </a:rPr>
              <a:t>2</a:t>
            </a:r>
            <a:endParaRPr sz="2700">
              <a:solidFill>
                <a:srgbClr val="E31D1A"/>
              </a:solidFill>
            </a:endParaRPr>
          </a:p>
        </p:txBody>
      </p:sp>
      <p:sp>
        <p:nvSpPr>
          <p:cNvPr id="349" name="Google Shape;349;g1c7d93cb527_1_9"/>
          <p:cNvSpPr/>
          <p:nvPr/>
        </p:nvSpPr>
        <p:spPr>
          <a:xfrm>
            <a:off x="14077017" y="5860745"/>
            <a:ext cx="3971055" cy="1071878"/>
          </a:xfrm>
          <a:prstGeom prst="rect">
            <a:avLst/>
          </a:prstGeom>
          <a:solidFill>
            <a:srgbClr val="E31D1A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400" b="1">
                <a:solidFill>
                  <a:schemeClr val="lt1"/>
                </a:solidFill>
              </a:rPr>
              <a:t>SHOW THE STRONG SPIRIT OF THE NEW PRODUCT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50" name="Google Shape;350;g1c7d93cb527_1_9"/>
          <p:cNvSpPr txBox="1"/>
          <p:nvPr/>
        </p:nvSpPr>
        <p:spPr>
          <a:xfrm>
            <a:off x="12742208" y="7602833"/>
            <a:ext cx="805050" cy="235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4400" b="1">
                <a:solidFill>
                  <a:srgbClr val="E31D1A"/>
                </a:solidFill>
              </a:rPr>
              <a:t>3</a:t>
            </a:r>
            <a:endParaRPr sz="2700">
              <a:solidFill>
                <a:srgbClr val="E31D1A"/>
              </a:solidFill>
            </a:endParaRPr>
          </a:p>
        </p:txBody>
      </p:sp>
      <p:sp>
        <p:nvSpPr>
          <p:cNvPr id="351" name="Google Shape;351;g1c7d93cb527_1_9"/>
          <p:cNvSpPr/>
          <p:nvPr/>
        </p:nvSpPr>
        <p:spPr>
          <a:xfrm>
            <a:off x="14077018" y="8383280"/>
            <a:ext cx="3917957" cy="831149"/>
          </a:xfrm>
          <a:prstGeom prst="rect">
            <a:avLst/>
          </a:prstGeom>
          <a:solidFill>
            <a:srgbClr val="E31D1A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>
              <a:buSzPts val="1100"/>
            </a:pPr>
            <a:r>
              <a:rPr lang="en-US" sz="2400" b="1">
                <a:solidFill>
                  <a:schemeClr val="lt1"/>
                </a:solidFill>
              </a:rPr>
              <a:t>CREATE SALES TEAM CONFIDENCE TO WIN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52" name="Google Shape;352;g1c7d93cb527_1_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4510344" y="827299"/>
            <a:ext cx="1400720" cy="140072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1c7d93cb527_1_9"/>
          <p:cNvSpPr txBox="1"/>
          <p:nvPr/>
        </p:nvSpPr>
        <p:spPr>
          <a:xfrm>
            <a:off x="12627888" y="2583254"/>
            <a:ext cx="666900" cy="235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4400" b="1">
                <a:solidFill>
                  <a:srgbClr val="E31D1A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sz="2700">
              <a:solidFill>
                <a:srgbClr val="E31D1A"/>
              </a:solidFill>
            </a:endParaRPr>
          </a:p>
        </p:txBody>
      </p:sp>
      <p:sp>
        <p:nvSpPr>
          <p:cNvPr id="354" name="Google Shape;354;g1c7d93cb527_1_9"/>
          <p:cNvSpPr/>
          <p:nvPr/>
        </p:nvSpPr>
        <p:spPr>
          <a:xfrm>
            <a:off x="13856001" y="3019434"/>
            <a:ext cx="4110125" cy="1063110"/>
          </a:xfrm>
          <a:prstGeom prst="rect">
            <a:avLst/>
          </a:prstGeom>
          <a:solidFill>
            <a:srgbClr val="E31D1A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lt1"/>
                </a:solidFill>
              </a:rPr>
              <a:t> THE IDEA COMES FROM THE HISTORICAL STORY OF VIETNAM</a:t>
            </a:r>
            <a:endParaRPr sz="2400"/>
          </a:p>
        </p:txBody>
      </p:sp>
      <p:sp>
        <p:nvSpPr>
          <p:cNvPr id="355" name="Google Shape;355;g1c7d93cb527_1_9"/>
          <p:cNvSpPr txBox="1"/>
          <p:nvPr/>
        </p:nvSpPr>
        <p:spPr>
          <a:xfrm>
            <a:off x="13458093" y="4075911"/>
            <a:ext cx="4867650" cy="8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250" i="1">
                <a:solidFill>
                  <a:srgbClr val="595959"/>
                </a:solidFill>
              </a:rPr>
              <a:t>Le Loi &amp; Nguyen Trai and the victory of the Lam Son uprising</a:t>
            </a:r>
            <a:endParaRPr sz="2700" i="1"/>
          </a:p>
        </p:txBody>
      </p:sp>
      <p:sp>
        <p:nvSpPr>
          <p:cNvPr id="4" name="Google Shape;333;p9"/>
          <p:cNvSpPr txBox="1"/>
          <p:nvPr/>
        </p:nvSpPr>
        <p:spPr>
          <a:xfrm>
            <a:off x="92471" y="203796"/>
            <a:ext cx="7647000" cy="7616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95000"/>
                  <a:lumOff val="5000"/>
                  <a:alpha val="44141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  <a:ln w="666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700" b="1"/>
              <a:t>FEATURING BIBLICAL IDEAS &amp; CONCEPT</a:t>
            </a:r>
            <a:endParaRPr sz="2700" b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3" y="2888004"/>
            <a:ext cx="12501537" cy="7032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9491" y="979416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8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413730"/>
            <a:ext cx="12031803" cy="658025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2"/>
          <p:cNvSpPr/>
          <p:nvPr/>
        </p:nvSpPr>
        <p:spPr>
          <a:xfrm>
            <a:off x="0" y="7712741"/>
            <a:ext cx="18288000" cy="257445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95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 txBox="1"/>
          <p:nvPr/>
        </p:nvSpPr>
        <p:spPr>
          <a:xfrm>
            <a:off x="279923" y="7962090"/>
            <a:ext cx="1206900" cy="235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4400" b="1">
                <a:solidFill>
                  <a:srgbClr val="CC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sz="2700">
              <a:solidFill>
                <a:srgbClr val="CC0000"/>
              </a:solidFill>
            </a:endParaRPr>
          </a:p>
        </p:txBody>
      </p:sp>
      <p:sp>
        <p:nvSpPr>
          <p:cNvPr id="365" name="Google Shape;365;p12"/>
          <p:cNvSpPr/>
          <p:nvPr/>
        </p:nvSpPr>
        <p:spPr>
          <a:xfrm>
            <a:off x="1273650" y="8437425"/>
            <a:ext cx="4387500" cy="138105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b="1">
                <a:solidFill>
                  <a:schemeClr val="lt1"/>
                </a:solidFill>
              </a:rPr>
              <a:t>EXPLOITING THE SPECIAL FACTORS THAT MAKE THE PRODUCT DIFFERENT:</a:t>
            </a:r>
            <a:endParaRPr b="1">
              <a:solidFill>
                <a:schemeClr val="lt1"/>
              </a:solidFill>
            </a:endParaRPr>
          </a:p>
          <a:p>
            <a:pPr algn="ctr">
              <a:buSzPts val="1100"/>
            </a:pPr>
            <a:r>
              <a:rPr lang="en-US" b="1">
                <a:solidFill>
                  <a:schemeClr val="lt1"/>
                </a:solidFill>
              </a:rPr>
              <a:t>”HOLDFAST” 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366" name="Google Shape;366;p12"/>
          <p:cNvSpPr txBox="1"/>
          <p:nvPr/>
        </p:nvSpPr>
        <p:spPr>
          <a:xfrm>
            <a:off x="6097637" y="7941330"/>
            <a:ext cx="1206900" cy="235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4400" b="1">
                <a:solidFill>
                  <a:srgbClr val="CC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sz="2700">
              <a:solidFill>
                <a:srgbClr val="CC0000"/>
              </a:solidFill>
            </a:endParaRPr>
          </a:p>
        </p:txBody>
      </p:sp>
      <p:sp>
        <p:nvSpPr>
          <p:cNvPr id="367" name="Google Shape;367;p12"/>
          <p:cNvSpPr/>
          <p:nvPr/>
        </p:nvSpPr>
        <p:spPr>
          <a:xfrm>
            <a:off x="7304550" y="8437425"/>
            <a:ext cx="4486050" cy="138105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b="1">
                <a:solidFill>
                  <a:schemeClr val="lt1"/>
                </a:solidFill>
              </a:rPr>
              <a:t>POSITIONING DIFFERENT &amp; PREMIUM PRODUCTS IN THE MARKET</a:t>
            </a:r>
            <a:endParaRPr sz="2700"/>
          </a:p>
        </p:txBody>
      </p:sp>
      <p:sp>
        <p:nvSpPr>
          <p:cNvPr id="368" name="Google Shape;368;p12"/>
          <p:cNvSpPr txBox="1"/>
          <p:nvPr/>
        </p:nvSpPr>
        <p:spPr>
          <a:xfrm>
            <a:off x="12031818" y="7962090"/>
            <a:ext cx="1206900" cy="235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4400" b="1">
                <a:solidFill>
                  <a:srgbClr val="CC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sz="2700">
              <a:solidFill>
                <a:srgbClr val="CC0000"/>
              </a:solidFill>
            </a:endParaRPr>
          </a:p>
        </p:txBody>
      </p:sp>
      <p:sp>
        <p:nvSpPr>
          <p:cNvPr id="369" name="Google Shape;369;p12"/>
          <p:cNvSpPr/>
          <p:nvPr/>
        </p:nvSpPr>
        <p:spPr>
          <a:xfrm>
            <a:off x="13173001" y="8458200"/>
            <a:ext cx="4387500" cy="138105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b="1">
                <a:solidFill>
                  <a:schemeClr val="lt1"/>
                </a:solidFill>
              </a:rPr>
              <a:t>SHOWING THE UNIQUE SELLING POINT OF THE PRODUCT THROUGH THE MESSAGE AND KEY VISUAL</a:t>
            </a:r>
            <a:endParaRPr sz="2700">
              <a:solidFill>
                <a:schemeClr val="lt1"/>
              </a:solidFill>
            </a:endParaRPr>
          </a:p>
        </p:txBody>
      </p:sp>
      <p:sp>
        <p:nvSpPr>
          <p:cNvPr id="370" name="Google Shape;370;p12"/>
          <p:cNvSpPr txBox="1"/>
          <p:nvPr/>
        </p:nvSpPr>
        <p:spPr>
          <a:xfrm>
            <a:off x="12614408" y="2367824"/>
            <a:ext cx="5334051" cy="4293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3000" b="1">
                <a:solidFill>
                  <a:schemeClr val="dk1"/>
                </a:solidFill>
              </a:rPr>
              <a:t>E-XPRO CREATE &amp; DEVELOP NEW PRODUCT’S IDENTITY:</a:t>
            </a:r>
            <a:r>
              <a:rPr lang="en-US" sz="3000" b="1">
                <a:solidFill>
                  <a:srgbClr val="CC0000"/>
                </a:solidFill>
              </a:rPr>
              <a:t> </a:t>
            </a:r>
            <a:endParaRPr lang="en-US" sz="3000" b="1">
              <a:solidFill>
                <a:srgbClr val="CC0000"/>
              </a:solidFill>
            </a:endParaRPr>
          </a:p>
          <a:p>
            <a:endParaRPr sz="3000" b="1">
              <a:solidFill>
                <a:srgbClr val="CC0000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/>
              <a:t>Key visual, iconic, and communication  tagline </a:t>
            </a:r>
            <a:r>
              <a:rPr lang="en-US" sz="3000" b="1" i="1">
                <a:solidFill>
                  <a:srgbClr val="C00000"/>
                </a:solidFill>
              </a:rPr>
              <a:t>“holdfast till it done”. </a:t>
            </a:r>
            <a:endParaRPr lang="en-US" sz="3000" b="1" i="1">
              <a:solidFill>
                <a:srgbClr val="C00000"/>
              </a:solidFill>
            </a:endParaRPr>
          </a:p>
          <a:p>
            <a:endParaRPr lang="en-US" sz="3000" b="1" i="1">
              <a:solidFill>
                <a:srgbClr val="C00000"/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3000" b="1" i="1"/>
              <a:t>Bible Sources: A Crown of Life, book James 1:12</a:t>
            </a:r>
            <a:endParaRPr sz="2700" i="1"/>
          </a:p>
        </p:txBody>
      </p:sp>
      <p:pic>
        <p:nvPicPr>
          <p:cNvPr id="371" name="Google Shape;371;p1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715800" y="482888"/>
            <a:ext cx="2779050" cy="7897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33;p9"/>
          <p:cNvSpPr txBox="1"/>
          <p:nvPr/>
        </p:nvSpPr>
        <p:spPr>
          <a:xfrm>
            <a:off x="1" y="364034"/>
            <a:ext cx="7304537" cy="7616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95000"/>
                  <a:lumOff val="5000"/>
                  <a:alpha val="44141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  <a:ln w="666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700" b="1">
                <a:solidFill>
                  <a:schemeClr val="bg1"/>
                </a:solidFill>
              </a:rPr>
              <a:t>FEATURING BIBLICAL IDEAS &amp; CONCEPT</a:t>
            </a:r>
            <a:endParaRPr sz="2700" b="1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3252" y="451915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1039" y="-358697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4"/>
          <p:cNvSpPr/>
          <p:nvPr/>
        </p:nvSpPr>
        <p:spPr>
          <a:xfrm>
            <a:off x="2" y="7193903"/>
            <a:ext cx="18287998" cy="3093098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95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1" name="Google Shape;391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6607" y="597765"/>
            <a:ext cx="13151582" cy="730587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4"/>
          <p:cNvSpPr txBox="1"/>
          <p:nvPr/>
        </p:nvSpPr>
        <p:spPr>
          <a:xfrm>
            <a:off x="13836507" y="2139089"/>
            <a:ext cx="4166036" cy="1985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3000" b="1">
                <a:solidFill>
                  <a:srgbClr val="1E4E7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E-XPRO'S CREATIVE STORY AND</a:t>
            </a:r>
            <a:endParaRPr sz="2700"/>
          </a:p>
          <a:p>
            <a:r>
              <a:rPr lang="en-US" sz="3000" b="1">
                <a:solidFill>
                  <a:srgbClr val="1E4E7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BRAND DEVELOPMENT</a:t>
            </a:r>
            <a:endParaRPr sz="2700"/>
          </a:p>
        </p:txBody>
      </p:sp>
      <p:sp>
        <p:nvSpPr>
          <p:cNvPr id="394" name="Google Shape;394;p14"/>
          <p:cNvSpPr txBox="1"/>
          <p:nvPr/>
        </p:nvSpPr>
        <p:spPr>
          <a:xfrm>
            <a:off x="41039" y="8032335"/>
            <a:ext cx="1206762" cy="235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4400" b="1">
                <a:solidFill>
                  <a:srgbClr val="1E4E7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sz="2700"/>
          </a:p>
        </p:txBody>
      </p:sp>
      <p:sp>
        <p:nvSpPr>
          <p:cNvPr id="395" name="Google Shape;395;p14"/>
          <p:cNvSpPr/>
          <p:nvPr/>
        </p:nvSpPr>
        <p:spPr>
          <a:xfrm>
            <a:off x="1094276" y="8457032"/>
            <a:ext cx="5868153" cy="566837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CREATIVE COMMUNICATION CONTENT &amp; VISUAL</a:t>
            </a:r>
            <a:endParaRPr sz="2700"/>
          </a:p>
        </p:txBody>
      </p:sp>
      <p:sp>
        <p:nvSpPr>
          <p:cNvPr id="396" name="Google Shape;396;p14"/>
          <p:cNvSpPr txBox="1"/>
          <p:nvPr/>
        </p:nvSpPr>
        <p:spPr>
          <a:xfrm>
            <a:off x="1002379" y="9072926"/>
            <a:ext cx="3478877" cy="8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22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Visual accomplishes many objectives </a:t>
            </a:r>
            <a:endParaRPr sz="2700"/>
          </a:p>
        </p:txBody>
      </p:sp>
      <p:sp>
        <p:nvSpPr>
          <p:cNvPr id="397" name="Google Shape;397;p14"/>
          <p:cNvSpPr txBox="1"/>
          <p:nvPr/>
        </p:nvSpPr>
        <p:spPr>
          <a:xfrm>
            <a:off x="7156485" y="7924395"/>
            <a:ext cx="1206762" cy="235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4400" b="1">
                <a:solidFill>
                  <a:srgbClr val="1E4E7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sz="2700"/>
          </a:p>
        </p:txBody>
      </p:sp>
      <p:sp>
        <p:nvSpPr>
          <p:cNvPr id="398" name="Google Shape;398;p14"/>
          <p:cNvSpPr/>
          <p:nvPr/>
        </p:nvSpPr>
        <p:spPr>
          <a:xfrm>
            <a:off x="8454011" y="8505856"/>
            <a:ext cx="3178527" cy="566837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INTRIGUING TO TARGETS</a:t>
            </a:r>
            <a:endParaRPr sz="2700"/>
          </a:p>
        </p:txBody>
      </p:sp>
      <p:sp>
        <p:nvSpPr>
          <p:cNvPr id="399" name="Google Shape;399;p14"/>
          <p:cNvSpPr txBox="1"/>
          <p:nvPr/>
        </p:nvSpPr>
        <p:spPr>
          <a:xfrm>
            <a:off x="8363247" y="9097307"/>
            <a:ext cx="4704183" cy="8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225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Metaphor</a:t>
            </a:r>
            <a:r>
              <a:rPr lang="en-US" sz="225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the elephant's trunk to spray, safety challenged </a:t>
            </a:r>
            <a:endParaRPr sz="2700"/>
          </a:p>
        </p:txBody>
      </p:sp>
      <p:sp>
        <p:nvSpPr>
          <p:cNvPr id="400" name="Google Shape;400;p14"/>
          <p:cNvSpPr txBox="1"/>
          <p:nvPr/>
        </p:nvSpPr>
        <p:spPr>
          <a:xfrm>
            <a:off x="12866604" y="8003676"/>
            <a:ext cx="1206762" cy="235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4400" b="1">
                <a:solidFill>
                  <a:srgbClr val="1E4E7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sz="2700"/>
          </a:p>
        </p:txBody>
      </p:sp>
      <p:sp>
        <p:nvSpPr>
          <p:cNvPr id="401" name="Google Shape;401;p14"/>
          <p:cNvSpPr/>
          <p:nvPr/>
        </p:nvSpPr>
        <p:spPr>
          <a:xfrm>
            <a:off x="14355818" y="8457032"/>
            <a:ext cx="3449051" cy="566837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r>
              <a:rPr lang="en-US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PRODUCT LIFETIME VALUES</a:t>
            </a:r>
            <a:endParaRPr sz="2700"/>
          </a:p>
        </p:txBody>
      </p:sp>
      <p:sp>
        <p:nvSpPr>
          <p:cNvPr id="402" name="Google Shape;402;p14"/>
          <p:cNvSpPr txBox="1"/>
          <p:nvPr/>
        </p:nvSpPr>
        <p:spPr>
          <a:xfrm>
            <a:off x="14195354" y="9048053"/>
            <a:ext cx="4233872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210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“PROGIBB PHUN LÀ PHẤT”</a:t>
            </a:r>
            <a:endParaRPr lang="en-US" sz="210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r>
              <a:rPr lang="en-US" sz="2700">
                <a:solidFill>
                  <a:srgbClr val="595959"/>
                </a:solidFill>
              </a:rPr>
              <a:t>“USE AND PROSPER”</a:t>
            </a:r>
            <a:endParaRPr sz="2700"/>
          </a:p>
        </p:txBody>
      </p:sp>
      <p:sp>
        <p:nvSpPr>
          <p:cNvPr id="403" name="Google Shape;403;p14"/>
          <p:cNvSpPr txBox="1"/>
          <p:nvPr/>
        </p:nvSpPr>
        <p:spPr>
          <a:xfrm>
            <a:off x="13836507" y="4248152"/>
            <a:ext cx="3895998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2400" b="1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Solution to Sumitomo relaunch products</a:t>
            </a:r>
            <a:endParaRPr sz="2700"/>
          </a:p>
        </p:txBody>
      </p:sp>
      <p:sp>
        <p:nvSpPr>
          <p:cNvPr id="2" name="Google Shape;333;p9"/>
          <p:cNvSpPr txBox="1"/>
          <p:nvPr/>
        </p:nvSpPr>
        <p:spPr>
          <a:xfrm>
            <a:off x="91910" y="-179751"/>
            <a:ext cx="7647834" cy="7616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95000"/>
                  <a:lumOff val="5000"/>
                  <a:alpha val="44141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  <a:ln w="666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700" b="1">
                <a:solidFill>
                  <a:schemeClr val="bg1"/>
                </a:solidFill>
              </a:rPr>
              <a:t>FEATURING BIBLICAL IDEAS &amp; CONCEPT</a:t>
            </a:r>
            <a:endParaRPr sz="2700" b="1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528" y="98237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15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2566152"/>
            <a:ext cx="13320347" cy="696543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5"/>
          <p:cNvSpPr txBox="1"/>
          <p:nvPr/>
        </p:nvSpPr>
        <p:spPr>
          <a:xfrm>
            <a:off x="3862917" y="1371984"/>
            <a:ext cx="9768414" cy="877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r"/>
            <a:r>
              <a:rPr lang="en-US" sz="4800" b="1">
                <a:solidFill>
                  <a:srgbClr val="385623"/>
                </a:solidFill>
              </a:rPr>
              <a:t>“SUPERIO SIX WINGS ANGEL”  </a:t>
            </a:r>
            <a:endParaRPr sz="2700"/>
          </a:p>
        </p:txBody>
      </p:sp>
      <p:sp>
        <p:nvSpPr>
          <p:cNvPr id="411" name="Google Shape;411;p15"/>
          <p:cNvSpPr txBox="1"/>
          <p:nvPr/>
        </p:nvSpPr>
        <p:spPr>
          <a:xfrm>
            <a:off x="14017223" y="2708751"/>
            <a:ext cx="3573900" cy="533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1950" b="1">
                <a:solidFill>
                  <a:srgbClr val="385623"/>
                </a:solidFill>
              </a:rPr>
              <a:t>BRAND COMMUNICATION </a:t>
            </a:r>
            <a:endParaRPr sz="2700"/>
          </a:p>
          <a:p>
            <a:endParaRPr sz="1950" b="1">
              <a:solidFill>
                <a:srgbClr val="385623"/>
              </a:solidFill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1950" b="1">
                <a:solidFill>
                  <a:srgbClr val="385623"/>
                </a:solidFill>
              </a:rPr>
              <a:t>BIBLICAL CREATIVE STORY:</a:t>
            </a:r>
            <a:r>
              <a:rPr lang="en-US" sz="2700"/>
              <a:t> </a:t>
            </a:r>
            <a:r>
              <a:rPr lang="en-US" sz="1950" b="1">
                <a:solidFill>
                  <a:srgbClr val="385623"/>
                </a:solidFill>
              </a:rPr>
              <a:t>Bible book Isaiah  6:2-3 – (SUPERIOR ANGELS)</a:t>
            </a:r>
            <a:endParaRPr sz="2700"/>
          </a:p>
          <a:p>
            <a:endParaRPr>
              <a:solidFill>
                <a:schemeClr val="dk1"/>
              </a:solidFill>
            </a:endParaRPr>
          </a:p>
          <a:p>
            <a:r>
              <a:rPr lang="en-US" sz="1950" b="1" i="1">
                <a:solidFill>
                  <a:srgbClr val="385623"/>
                </a:solidFill>
              </a:rPr>
              <a:t>"</a:t>
            </a:r>
            <a:r>
              <a:rPr lang="en-US" b="1" i="1">
                <a:solidFill>
                  <a:srgbClr val="385623"/>
                </a:solidFill>
              </a:rPr>
              <a:t>2</a:t>
            </a:r>
            <a:r>
              <a:rPr lang="en-US" sz="1950" b="1" i="1">
                <a:solidFill>
                  <a:srgbClr val="385623"/>
                </a:solidFill>
              </a:rPr>
              <a:t> </a:t>
            </a:r>
            <a:r>
              <a:rPr lang="en-US" sz="1950" b="1" i="1">
                <a:solidFill>
                  <a:srgbClr val="FF0000"/>
                </a:solidFill>
              </a:rPr>
              <a:t>Above </a:t>
            </a:r>
            <a:r>
              <a:rPr lang="en-US" sz="1950" b="1" i="1">
                <a:solidFill>
                  <a:srgbClr val="385623"/>
                </a:solidFill>
              </a:rPr>
              <a:t>it stood the as </a:t>
            </a:r>
            <a:r>
              <a:rPr lang="en-US" sz="1950" b="1" i="1" err="1">
                <a:solidFill>
                  <a:srgbClr val="FF0000"/>
                </a:solidFill>
              </a:rPr>
              <a:t>Seraphims: each one had six wings</a:t>
            </a:r>
            <a:r>
              <a:rPr lang="en-US" sz="1950" b="1" i="1">
                <a:solidFill>
                  <a:srgbClr val="385623"/>
                </a:solidFill>
              </a:rPr>
              <a:t>; with twain he covered his face, and with twain he covered his feet, and with twain he did fly. 3 And one cried unto another, and said, Holy, holy, holy, is the Lord of hosts: the whole earth is full of his glory”</a:t>
            </a:r>
            <a:endParaRPr sz="2700"/>
          </a:p>
          <a:p>
            <a:endParaRPr sz="1950" b="1" i="1">
              <a:solidFill>
                <a:srgbClr val="385623"/>
              </a:solidFill>
            </a:endParaRPr>
          </a:p>
          <a:p>
            <a:r>
              <a:rPr lang="en-US" sz="1950" b="1">
                <a:solidFill>
                  <a:srgbClr val="385623"/>
                </a:solidFill>
              </a:rPr>
              <a:t>(ISAIAH 6:2-3 )</a:t>
            </a:r>
            <a:endParaRPr sz="2700"/>
          </a:p>
        </p:txBody>
      </p:sp>
      <p:sp>
        <p:nvSpPr>
          <p:cNvPr id="412" name="Google Shape;412;p15"/>
          <p:cNvSpPr/>
          <p:nvPr/>
        </p:nvSpPr>
        <p:spPr>
          <a:xfrm>
            <a:off x="14195636" y="9214449"/>
            <a:ext cx="2491200" cy="112050"/>
          </a:xfrm>
          <a:prstGeom prst="rect">
            <a:avLst/>
          </a:prstGeom>
          <a:solidFill>
            <a:srgbClr val="385623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 b="1">
              <a:solidFill>
                <a:srgbClr val="F7CAAC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Google Shape;333;p9"/>
          <p:cNvSpPr txBox="1"/>
          <p:nvPr/>
        </p:nvSpPr>
        <p:spPr>
          <a:xfrm>
            <a:off x="1" y="364032"/>
            <a:ext cx="7364186" cy="7616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95000"/>
                  <a:lumOff val="5000"/>
                  <a:alpha val="44141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  <a:ln w="666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700" b="1">
                <a:solidFill>
                  <a:schemeClr val="bg1"/>
                </a:solidFill>
              </a:rPr>
              <a:t>FEATURING BIBLICAL IDEAS &amp; CONCEPT</a:t>
            </a:r>
            <a:endParaRPr sz="2700" b="1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681" y="218429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4"/>
          <p:cNvSpPr/>
          <p:nvPr/>
        </p:nvSpPr>
        <p:spPr>
          <a:xfrm>
            <a:off x="-807264" y="9258300"/>
            <a:ext cx="1835964" cy="1335664"/>
          </a:xfrm>
          <a:custGeom>
            <a:avLst/>
            <a:gdLst/>
            <a:ahLst/>
            <a:cxnLst/>
            <a:rect l="l" t="t" r="r" b="b"/>
            <a:pathLst>
              <a:path w="1835964" h="1335664">
                <a:moveTo>
                  <a:pt x="0" y="0"/>
                </a:moveTo>
                <a:lnTo>
                  <a:pt x="1835964" y="0"/>
                </a:lnTo>
                <a:lnTo>
                  <a:pt x="1835964" y="1335664"/>
                </a:lnTo>
                <a:lnTo>
                  <a:pt x="0" y="133566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19999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8" name="Group 6"/>
          <p:cNvGrpSpPr/>
          <p:nvPr/>
        </p:nvGrpSpPr>
        <p:grpSpPr>
          <a:xfrm>
            <a:off x="881262" y="2346383"/>
            <a:ext cx="4528990" cy="1025384"/>
            <a:chOff x="0" y="0"/>
            <a:chExt cx="1192821" cy="270060"/>
          </a:xfrm>
        </p:grpSpPr>
        <p:sp>
          <p:nvSpPr>
            <p:cNvPr id="79" name="Freeform 7"/>
            <p:cNvSpPr/>
            <p:nvPr/>
          </p:nvSpPr>
          <p:spPr>
            <a:xfrm>
              <a:off x="0" y="0"/>
              <a:ext cx="1192821" cy="270060"/>
            </a:xfrm>
            <a:custGeom>
              <a:avLst/>
              <a:gdLst/>
              <a:ahLst/>
              <a:cxnLst/>
              <a:rect l="l" t="t" r="r" b="b"/>
              <a:pathLst>
                <a:path w="1192821" h="270060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2880"/>
                  </a:lnTo>
                  <a:cubicBezTo>
                    <a:pt x="1192821" y="206002"/>
                    <a:pt x="1183636" y="228176"/>
                    <a:pt x="1167286" y="244526"/>
                  </a:cubicBezTo>
                  <a:cubicBezTo>
                    <a:pt x="1150937" y="260875"/>
                    <a:pt x="1128762" y="270060"/>
                    <a:pt x="1105640" y="270060"/>
                  </a:cubicBezTo>
                  <a:lnTo>
                    <a:pt x="87180" y="270060"/>
                  </a:lnTo>
                  <a:cubicBezTo>
                    <a:pt x="39032" y="270060"/>
                    <a:pt x="0" y="231028"/>
                    <a:pt x="0" y="18288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EE7C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Box 8"/>
            <p:cNvSpPr txBox="1"/>
            <p:nvPr/>
          </p:nvSpPr>
          <p:spPr>
            <a:xfrm>
              <a:off x="0" y="-76200"/>
              <a:ext cx="1192821" cy="346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81" name="Group 9"/>
          <p:cNvGrpSpPr/>
          <p:nvPr/>
        </p:nvGrpSpPr>
        <p:grpSpPr>
          <a:xfrm>
            <a:off x="824112" y="2173068"/>
            <a:ext cx="819044" cy="1198699"/>
            <a:chOff x="0" y="0"/>
            <a:chExt cx="5740400" cy="8401276"/>
          </a:xfrm>
        </p:grpSpPr>
        <p:sp>
          <p:nvSpPr>
            <p:cNvPr id="82" name="Freeform 10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" name="Group 11"/>
          <p:cNvGrpSpPr/>
          <p:nvPr/>
        </p:nvGrpSpPr>
        <p:grpSpPr>
          <a:xfrm>
            <a:off x="6419902" y="2346383"/>
            <a:ext cx="4528990" cy="1025384"/>
            <a:chOff x="0" y="0"/>
            <a:chExt cx="1192821" cy="270060"/>
          </a:xfrm>
        </p:grpSpPr>
        <p:sp>
          <p:nvSpPr>
            <p:cNvPr id="84" name="Freeform 12"/>
            <p:cNvSpPr/>
            <p:nvPr/>
          </p:nvSpPr>
          <p:spPr>
            <a:xfrm>
              <a:off x="0" y="0"/>
              <a:ext cx="1192821" cy="270060"/>
            </a:xfrm>
            <a:custGeom>
              <a:avLst/>
              <a:gdLst/>
              <a:ahLst/>
              <a:cxnLst/>
              <a:rect l="l" t="t" r="r" b="b"/>
              <a:pathLst>
                <a:path w="1192821" h="270060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2880"/>
                  </a:lnTo>
                  <a:cubicBezTo>
                    <a:pt x="1192821" y="206002"/>
                    <a:pt x="1183636" y="228176"/>
                    <a:pt x="1167286" y="244526"/>
                  </a:cubicBezTo>
                  <a:cubicBezTo>
                    <a:pt x="1150937" y="260875"/>
                    <a:pt x="1128762" y="270060"/>
                    <a:pt x="1105640" y="270060"/>
                  </a:cubicBezTo>
                  <a:lnTo>
                    <a:pt x="87180" y="270060"/>
                  </a:lnTo>
                  <a:cubicBezTo>
                    <a:pt x="39032" y="270060"/>
                    <a:pt x="0" y="231028"/>
                    <a:pt x="0" y="18288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EE7C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TextBox 13"/>
            <p:cNvSpPr txBox="1"/>
            <p:nvPr/>
          </p:nvSpPr>
          <p:spPr>
            <a:xfrm>
              <a:off x="0" y="-76200"/>
              <a:ext cx="1192821" cy="346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86" name="Group 14"/>
          <p:cNvGrpSpPr/>
          <p:nvPr/>
        </p:nvGrpSpPr>
        <p:grpSpPr>
          <a:xfrm>
            <a:off x="6419902" y="2173068"/>
            <a:ext cx="819044" cy="1198699"/>
            <a:chOff x="0" y="0"/>
            <a:chExt cx="5740400" cy="8401276"/>
          </a:xfrm>
        </p:grpSpPr>
        <p:sp>
          <p:nvSpPr>
            <p:cNvPr id="87" name="Freeform 15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8" name="Group 16"/>
          <p:cNvGrpSpPr/>
          <p:nvPr/>
        </p:nvGrpSpPr>
        <p:grpSpPr>
          <a:xfrm>
            <a:off x="12044268" y="2342242"/>
            <a:ext cx="4528990" cy="1029525"/>
            <a:chOff x="0" y="0"/>
            <a:chExt cx="1192821" cy="271151"/>
          </a:xfrm>
        </p:grpSpPr>
        <p:sp>
          <p:nvSpPr>
            <p:cNvPr id="89" name="Freeform 17"/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EE7C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TextBox 18"/>
            <p:cNvSpPr txBox="1"/>
            <p:nvPr/>
          </p:nvSpPr>
          <p:spPr>
            <a:xfrm>
              <a:off x="0" y="-76200"/>
              <a:ext cx="1192821" cy="347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91" name="Group 19"/>
          <p:cNvGrpSpPr/>
          <p:nvPr/>
        </p:nvGrpSpPr>
        <p:grpSpPr>
          <a:xfrm>
            <a:off x="12044268" y="2173068"/>
            <a:ext cx="819044" cy="1198699"/>
            <a:chOff x="0" y="0"/>
            <a:chExt cx="5740400" cy="8401276"/>
          </a:xfrm>
        </p:grpSpPr>
        <p:sp>
          <p:nvSpPr>
            <p:cNvPr id="92" name="Freeform 20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" name="Group 21"/>
          <p:cNvGrpSpPr/>
          <p:nvPr/>
        </p:nvGrpSpPr>
        <p:grpSpPr>
          <a:xfrm>
            <a:off x="881262" y="5056942"/>
            <a:ext cx="4528990" cy="1029525"/>
            <a:chOff x="0" y="0"/>
            <a:chExt cx="1192821" cy="271151"/>
          </a:xfrm>
        </p:grpSpPr>
        <p:sp>
          <p:nvSpPr>
            <p:cNvPr id="94" name="Freeform 22"/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TextBox 23"/>
            <p:cNvSpPr txBox="1"/>
            <p:nvPr/>
          </p:nvSpPr>
          <p:spPr>
            <a:xfrm>
              <a:off x="0" y="-76200"/>
              <a:ext cx="1192821" cy="347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96" name="Group 24"/>
          <p:cNvGrpSpPr/>
          <p:nvPr/>
        </p:nvGrpSpPr>
        <p:grpSpPr>
          <a:xfrm>
            <a:off x="824112" y="4887768"/>
            <a:ext cx="819044" cy="1198699"/>
            <a:chOff x="0" y="0"/>
            <a:chExt cx="5740400" cy="8401276"/>
          </a:xfrm>
        </p:grpSpPr>
        <p:sp>
          <p:nvSpPr>
            <p:cNvPr id="97" name="Freeform 25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solidFill>
              <a:srgbClr val="FFFF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8" name="Group 26"/>
          <p:cNvGrpSpPr/>
          <p:nvPr/>
        </p:nvGrpSpPr>
        <p:grpSpPr>
          <a:xfrm>
            <a:off x="6419902" y="5056942"/>
            <a:ext cx="4528990" cy="1029525"/>
            <a:chOff x="0" y="0"/>
            <a:chExt cx="1192821" cy="271151"/>
          </a:xfrm>
        </p:grpSpPr>
        <p:sp>
          <p:nvSpPr>
            <p:cNvPr id="99" name="Freeform 27"/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EE7C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Box 28"/>
            <p:cNvSpPr txBox="1"/>
            <p:nvPr/>
          </p:nvSpPr>
          <p:spPr>
            <a:xfrm>
              <a:off x="0" y="-76200"/>
              <a:ext cx="1192821" cy="347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01" name="Group 29"/>
          <p:cNvGrpSpPr/>
          <p:nvPr/>
        </p:nvGrpSpPr>
        <p:grpSpPr>
          <a:xfrm>
            <a:off x="6402451" y="4887768"/>
            <a:ext cx="819044" cy="1198699"/>
            <a:chOff x="0" y="0"/>
            <a:chExt cx="5740400" cy="8401276"/>
          </a:xfrm>
        </p:grpSpPr>
        <p:sp>
          <p:nvSpPr>
            <p:cNvPr id="102" name="Freeform 30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" name="TextBox 31"/>
          <p:cNvSpPr txBox="1"/>
          <p:nvPr/>
        </p:nvSpPr>
        <p:spPr>
          <a:xfrm>
            <a:off x="13165434" y="5436125"/>
            <a:ext cx="3359634" cy="45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E-XPRO’S SERVICES</a:t>
            </a:r>
            <a:endParaRPr lang="en-US" sz="24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grpSp>
        <p:nvGrpSpPr>
          <p:cNvPr id="104" name="Group 32"/>
          <p:cNvGrpSpPr/>
          <p:nvPr/>
        </p:nvGrpSpPr>
        <p:grpSpPr>
          <a:xfrm>
            <a:off x="12023619" y="5010332"/>
            <a:ext cx="4528990" cy="1029525"/>
            <a:chOff x="0" y="0"/>
            <a:chExt cx="1192821" cy="271151"/>
          </a:xfrm>
        </p:grpSpPr>
        <p:sp>
          <p:nvSpPr>
            <p:cNvPr id="105" name="Freeform 33"/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EE7C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TextBox 34"/>
            <p:cNvSpPr txBox="1"/>
            <p:nvPr/>
          </p:nvSpPr>
          <p:spPr>
            <a:xfrm>
              <a:off x="0" y="-38100"/>
              <a:ext cx="1192821" cy="309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07" name="Group 35"/>
          <p:cNvGrpSpPr/>
          <p:nvPr/>
        </p:nvGrpSpPr>
        <p:grpSpPr>
          <a:xfrm>
            <a:off x="12006168" y="4841158"/>
            <a:ext cx="819044" cy="1198699"/>
            <a:chOff x="0" y="0"/>
            <a:chExt cx="5740400" cy="8401276"/>
          </a:xfrm>
        </p:grpSpPr>
        <p:sp>
          <p:nvSpPr>
            <p:cNvPr id="108" name="Freeform 36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9" name="TextBox 37"/>
          <p:cNvSpPr txBox="1"/>
          <p:nvPr/>
        </p:nvSpPr>
        <p:spPr>
          <a:xfrm>
            <a:off x="12149297" y="5162992"/>
            <a:ext cx="532786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6.</a:t>
            </a:r>
            <a:endParaRPr lang="en-US" sz="32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10" name="TextBox 38"/>
          <p:cNvSpPr txBox="1"/>
          <p:nvPr/>
        </p:nvSpPr>
        <p:spPr>
          <a:xfrm>
            <a:off x="12953161" y="5257055"/>
            <a:ext cx="3359634" cy="45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CLIENTS</a:t>
            </a:r>
            <a:endParaRPr lang="en-US" sz="24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11" name="TextBox 39"/>
          <p:cNvSpPr txBox="1"/>
          <p:nvPr/>
        </p:nvSpPr>
        <p:spPr>
          <a:xfrm>
            <a:off x="13165434" y="8168605"/>
            <a:ext cx="3359634" cy="45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E-XPRO’S SERVICES</a:t>
            </a:r>
            <a:endParaRPr lang="en-US" sz="24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grpSp>
        <p:nvGrpSpPr>
          <p:cNvPr id="112" name="Group 40"/>
          <p:cNvGrpSpPr/>
          <p:nvPr/>
        </p:nvGrpSpPr>
        <p:grpSpPr>
          <a:xfrm>
            <a:off x="12023619" y="7742812"/>
            <a:ext cx="4528990" cy="1029525"/>
            <a:chOff x="0" y="0"/>
            <a:chExt cx="1192821" cy="271151"/>
          </a:xfrm>
        </p:grpSpPr>
        <p:sp>
          <p:nvSpPr>
            <p:cNvPr id="113" name="Freeform 41"/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EE7C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TextBox 42"/>
            <p:cNvSpPr txBox="1"/>
            <p:nvPr/>
          </p:nvSpPr>
          <p:spPr>
            <a:xfrm>
              <a:off x="0" y="-38100"/>
              <a:ext cx="1192821" cy="309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115" name="Group 43"/>
          <p:cNvGrpSpPr/>
          <p:nvPr/>
        </p:nvGrpSpPr>
        <p:grpSpPr>
          <a:xfrm>
            <a:off x="12006168" y="7573637"/>
            <a:ext cx="819044" cy="1198699"/>
            <a:chOff x="0" y="0"/>
            <a:chExt cx="5740400" cy="8401276"/>
          </a:xfrm>
        </p:grpSpPr>
        <p:sp>
          <p:nvSpPr>
            <p:cNvPr id="116" name="Freeform 44"/>
            <p:cNvSpPr/>
            <p:nvPr/>
          </p:nvSpPr>
          <p:spPr>
            <a:xfrm>
              <a:off x="0" y="0"/>
              <a:ext cx="5740400" cy="8401276"/>
            </a:xfrm>
            <a:custGeom>
              <a:avLst/>
              <a:gdLst/>
              <a:ahLst/>
              <a:cxnLst/>
              <a:rect l="l" t="t" r="r" b="b"/>
              <a:pathLst>
                <a:path w="5740400" h="8401276">
                  <a:moveTo>
                    <a:pt x="543560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096476"/>
                  </a:lnTo>
                  <a:cubicBezTo>
                    <a:pt x="0" y="8265385"/>
                    <a:pt x="135890" y="8401276"/>
                    <a:pt x="304800" y="8401276"/>
                  </a:cubicBezTo>
                  <a:lnTo>
                    <a:pt x="5435600" y="8401276"/>
                  </a:lnTo>
                  <a:cubicBezTo>
                    <a:pt x="5604510" y="8401276"/>
                    <a:pt x="5740400" y="8265385"/>
                    <a:pt x="5740400" y="8096476"/>
                  </a:cubicBezTo>
                  <a:lnTo>
                    <a:pt x="5740400" y="304800"/>
                  </a:lnTo>
                  <a:cubicBezTo>
                    <a:pt x="5740400" y="135890"/>
                    <a:pt x="5604510" y="0"/>
                    <a:pt x="54356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59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7" name="TextBox 45"/>
          <p:cNvSpPr txBox="1"/>
          <p:nvPr/>
        </p:nvSpPr>
        <p:spPr>
          <a:xfrm>
            <a:off x="12149297" y="7895472"/>
            <a:ext cx="532786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7.</a:t>
            </a:r>
            <a:endParaRPr lang="en-US" sz="32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18" name="TextBox 46"/>
          <p:cNvSpPr txBox="1"/>
          <p:nvPr/>
        </p:nvSpPr>
        <p:spPr>
          <a:xfrm>
            <a:off x="12953161" y="7989535"/>
            <a:ext cx="3359634" cy="45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REPRESENTATIVE</a:t>
            </a:r>
            <a:endParaRPr lang="en-US" sz="24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19" name="Freeform 47"/>
          <p:cNvSpPr/>
          <p:nvPr/>
        </p:nvSpPr>
        <p:spPr>
          <a:xfrm>
            <a:off x="1643156" y="3362242"/>
            <a:ext cx="3767096" cy="423798"/>
          </a:xfrm>
          <a:custGeom>
            <a:avLst/>
            <a:gdLst/>
            <a:ahLst/>
            <a:cxnLst/>
            <a:rect l="l" t="t" r="r" b="b"/>
            <a:pathLst>
              <a:path w="3767096" h="423798">
                <a:moveTo>
                  <a:pt x="0" y="0"/>
                </a:moveTo>
                <a:lnTo>
                  <a:pt x="3767096" y="0"/>
                </a:lnTo>
                <a:lnTo>
                  <a:pt x="3767096" y="423799"/>
                </a:lnTo>
                <a:lnTo>
                  <a:pt x="0" y="423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0" name="Freeform 48"/>
          <p:cNvSpPr/>
          <p:nvPr/>
        </p:nvSpPr>
        <p:spPr>
          <a:xfrm>
            <a:off x="1643156" y="6072567"/>
            <a:ext cx="3767096" cy="423798"/>
          </a:xfrm>
          <a:custGeom>
            <a:avLst/>
            <a:gdLst/>
            <a:ahLst/>
            <a:cxnLst/>
            <a:rect l="l" t="t" r="r" b="b"/>
            <a:pathLst>
              <a:path w="3767096" h="423798">
                <a:moveTo>
                  <a:pt x="0" y="0"/>
                </a:moveTo>
                <a:lnTo>
                  <a:pt x="3767096" y="0"/>
                </a:lnTo>
                <a:lnTo>
                  <a:pt x="3767096" y="423799"/>
                </a:lnTo>
                <a:lnTo>
                  <a:pt x="0" y="423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1" name="Freeform 49"/>
          <p:cNvSpPr/>
          <p:nvPr/>
        </p:nvSpPr>
        <p:spPr>
          <a:xfrm>
            <a:off x="7235240" y="3362242"/>
            <a:ext cx="3767096" cy="423798"/>
          </a:xfrm>
          <a:custGeom>
            <a:avLst/>
            <a:gdLst/>
            <a:ahLst/>
            <a:cxnLst/>
            <a:rect l="l" t="t" r="r" b="b"/>
            <a:pathLst>
              <a:path w="3767096" h="423798">
                <a:moveTo>
                  <a:pt x="0" y="0"/>
                </a:moveTo>
                <a:lnTo>
                  <a:pt x="3767097" y="0"/>
                </a:lnTo>
                <a:lnTo>
                  <a:pt x="3767097" y="423799"/>
                </a:lnTo>
                <a:lnTo>
                  <a:pt x="0" y="423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2" name="Freeform 50"/>
          <p:cNvSpPr/>
          <p:nvPr/>
        </p:nvSpPr>
        <p:spPr>
          <a:xfrm>
            <a:off x="12863312" y="3362242"/>
            <a:ext cx="3767096" cy="423798"/>
          </a:xfrm>
          <a:custGeom>
            <a:avLst/>
            <a:gdLst/>
            <a:ahLst/>
            <a:cxnLst/>
            <a:rect l="l" t="t" r="r" b="b"/>
            <a:pathLst>
              <a:path w="3767096" h="423798">
                <a:moveTo>
                  <a:pt x="0" y="0"/>
                </a:moveTo>
                <a:lnTo>
                  <a:pt x="3767096" y="0"/>
                </a:lnTo>
                <a:lnTo>
                  <a:pt x="3767096" y="423799"/>
                </a:lnTo>
                <a:lnTo>
                  <a:pt x="0" y="423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3" name="Freeform 51"/>
          <p:cNvSpPr/>
          <p:nvPr/>
        </p:nvSpPr>
        <p:spPr>
          <a:xfrm>
            <a:off x="7221495" y="6072567"/>
            <a:ext cx="3767096" cy="423798"/>
          </a:xfrm>
          <a:custGeom>
            <a:avLst/>
            <a:gdLst/>
            <a:ahLst/>
            <a:cxnLst/>
            <a:rect l="l" t="t" r="r" b="b"/>
            <a:pathLst>
              <a:path w="3767096" h="423798">
                <a:moveTo>
                  <a:pt x="0" y="0"/>
                </a:moveTo>
                <a:lnTo>
                  <a:pt x="3767096" y="0"/>
                </a:lnTo>
                <a:lnTo>
                  <a:pt x="3767096" y="423799"/>
                </a:lnTo>
                <a:lnTo>
                  <a:pt x="0" y="4237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4" name="Freeform 52"/>
          <p:cNvSpPr/>
          <p:nvPr/>
        </p:nvSpPr>
        <p:spPr>
          <a:xfrm>
            <a:off x="12846375" y="6011282"/>
            <a:ext cx="3767096" cy="423798"/>
          </a:xfrm>
          <a:custGeom>
            <a:avLst/>
            <a:gdLst/>
            <a:ahLst/>
            <a:cxnLst/>
            <a:rect l="l" t="t" r="r" b="b"/>
            <a:pathLst>
              <a:path w="3767096" h="423798">
                <a:moveTo>
                  <a:pt x="0" y="0"/>
                </a:moveTo>
                <a:lnTo>
                  <a:pt x="3767096" y="0"/>
                </a:lnTo>
                <a:lnTo>
                  <a:pt x="3767096" y="423798"/>
                </a:lnTo>
                <a:lnTo>
                  <a:pt x="0" y="423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5" name="Freeform 53"/>
          <p:cNvSpPr/>
          <p:nvPr/>
        </p:nvSpPr>
        <p:spPr>
          <a:xfrm>
            <a:off x="12827325" y="8762812"/>
            <a:ext cx="3767096" cy="423798"/>
          </a:xfrm>
          <a:custGeom>
            <a:avLst/>
            <a:gdLst/>
            <a:ahLst/>
            <a:cxnLst/>
            <a:rect l="l" t="t" r="r" b="b"/>
            <a:pathLst>
              <a:path w="3767096" h="423798">
                <a:moveTo>
                  <a:pt x="0" y="0"/>
                </a:moveTo>
                <a:lnTo>
                  <a:pt x="3767096" y="0"/>
                </a:lnTo>
                <a:lnTo>
                  <a:pt x="3767096" y="423798"/>
                </a:lnTo>
                <a:lnTo>
                  <a:pt x="0" y="423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6" name="TextBox 54"/>
          <p:cNvSpPr txBox="1"/>
          <p:nvPr/>
        </p:nvSpPr>
        <p:spPr>
          <a:xfrm>
            <a:off x="1867227" y="2582685"/>
            <a:ext cx="3457300" cy="45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MOTTO 2025 </a:t>
            </a:r>
            <a:endParaRPr lang="en-US" sz="24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27" name="TextBox 55"/>
          <p:cNvSpPr txBox="1"/>
          <p:nvPr/>
        </p:nvSpPr>
        <p:spPr>
          <a:xfrm>
            <a:off x="967241" y="2494903"/>
            <a:ext cx="532786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1.</a:t>
            </a:r>
            <a:endParaRPr lang="en-US" sz="32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28" name="TextBox 56"/>
          <p:cNvSpPr txBox="1"/>
          <p:nvPr/>
        </p:nvSpPr>
        <p:spPr>
          <a:xfrm>
            <a:off x="7243111" y="2582685"/>
            <a:ext cx="3770406" cy="45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E-XPRO’s LEADERSHIP</a:t>
            </a:r>
            <a:endParaRPr lang="en-US" sz="24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29" name="TextBox 57"/>
          <p:cNvSpPr txBox="1"/>
          <p:nvPr/>
        </p:nvSpPr>
        <p:spPr>
          <a:xfrm>
            <a:off x="6563031" y="2494903"/>
            <a:ext cx="532786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2.</a:t>
            </a:r>
            <a:endParaRPr lang="en-US" sz="32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30" name="TextBox 58"/>
          <p:cNvSpPr txBox="1"/>
          <p:nvPr/>
        </p:nvSpPr>
        <p:spPr>
          <a:xfrm>
            <a:off x="13177638" y="2582685"/>
            <a:ext cx="3359634" cy="45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COMMITMENT</a:t>
            </a:r>
            <a:endParaRPr lang="en-US" sz="24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31" name="TextBox 59"/>
          <p:cNvSpPr txBox="1"/>
          <p:nvPr/>
        </p:nvSpPr>
        <p:spPr>
          <a:xfrm>
            <a:off x="12187397" y="2494903"/>
            <a:ext cx="532786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3.</a:t>
            </a:r>
            <a:endParaRPr lang="en-US" sz="32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32" name="TextBox 60"/>
          <p:cNvSpPr txBox="1"/>
          <p:nvPr/>
        </p:nvSpPr>
        <p:spPr>
          <a:xfrm>
            <a:off x="1867227" y="5299456"/>
            <a:ext cx="3457300" cy="3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00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FEATURING </a:t>
            </a:r>
            <a:endParaRPr lang="en-US" sz="2400" b="1">
              <a:solidFill>
                <a:srgbClr val="FFFF00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33" name="TextBox 61"/>
          <p:cNvSpPr txBox="1"/>
          <p:nvPr/>
        </p:nvSpPr>
        <p:spPr>
          <a:xfrm>
            <a:off x="967241" y="5209603"/>
            <a:ext cx="532786" cy="526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0000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4.</a:t>
            </a:r>
            <a:endParaRPr lang="en-US" sz="3200" b="1">
              <a:solidFill>
                <a:srgbClr val="FF0000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34" name="TextBox 62"/>
          <p:cNvSpPr txBox="1"/>
          <p:nvPr/>
        </p:nvSpPr>
        <p:spPr>
          <a:xfrm>
            <a:off x="7448496" y="5297385"/>
            <a:ext cx="3359634" cy="45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E-XPRO’S SERVICES</a:t>
            </a:r>
            <a:endParaRPr lang="en-US" sz="24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35" name="TextBox 63"/>
          <p:cNvSpPr txBox="1"/>
          <p:nvPr/>
        </p:nvSpPr>
        <p:spPr>
          <a:xfrm>
            <a:off x="6545579" y="5209603"/>
            <a:ext cx="532786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5.</a:t>
            </a:r>
            <a:endParaRPr lang="en-US" sz="32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36" name="TextBox 64"/>
          <p:cNvSpPr txBox="1"/>
          <p:nvPr/>
        </p:nvSpPr>
        <p:spPr>
          <a:xfrm>
            <a:off x="909935" y="3733973"/>
            <a:ext cx="4625993" cy="1157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Serve Border Crossing</a:t>
            </a:r>
            <a:endParaRPr lang="en-US" sz="22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“Leading to serve brands move in Vietnam”  </a:t>
            </a:r>
            <a:endParaRPr lang="en-US" sz="22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" name="TextBox 65"/>
          <p:cNvSpPr txBox="1"/>
          <p:nvPr/>
        </p:nvSpPr>
        <p:spPr>
          <a:xfrm>
            <a:off x="7244708" y="3733973"/>
            <a:ext cx="2530277" cy="75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The Bible John C Maxwell Leadership</a:t>
            </a:r>
            <a:endParaRPr lang="en-US" sz="22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" name="TextBox 66"/>
          <p:cNvSpPr txBox="1"/>
          <p:nvPr/>
        </p:nvSpPr>
        <p:spPr>
          <a:xfrm>
            <a:off x="12044268" y="3715937"/>
            <a:ext cx="5635923" cy="75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Serve With Integrity Heart and Excellent Hands</a:t>
            </a:r>
            <a:endParaRPr lang="en-US" sz="22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" name="TextBox 67"/>
          <p:cNvSpPr txBox="1"/>
          <p:nvPr/>
        </p:nvSpPr>
        <p:spPr>
          <a:xfrm>
            <a:off x="824112" y="6448417"/>
            <a:ext cx="4528990" cy="1591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Strategy Master Planning </a:t>
            </a:r>
            <a:endParaRPr lang="en-US" sz="22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Creative Communication</a:t>
            </a:r>
            <a:endParaRPr lang="en-US" sz="22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Good Cost</a:t>
            </a:r>
            <a:endParaRPr lang="en-US" sz="22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Quality Commitments</a:t>
            </a:r>
            <a:endParaRPr lang="en-US" sz="22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" name="TextBox 68"/>
          <p:cNvSpPr txBox="1"/>
          <p:nvPr/>
        </p:nvSpPr>
        <p:spPr>
          <a:xfrm>
            <a:off x="6419902" y="6448417"/>
            <a:ext cx="4528990" cy="3145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Business &amp; Brand Development Plan and Campaigns </a:t>
            </a:r>
            <a:endParaRPr lang="en-US" sz="220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Integrated Marketing </a:t>
            </a:r>
            <a:endParaRPr lang="en-US" sz="220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Social Media Marketing (KOCs, KOLs Marketing) </a:t>
            </a:r>
            <a:endParaRPr lang="en-US" sz="220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Sustainable Marketing Strategy (CSRs-Build Bridges, Libraries) </a:t>
            </a:r>
            <a:endParaRPr lang="en-US" sz="220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Events &amp; Activation </a:t>
            </a:r>
            <a:endParaRPr lang="en-US" sz="220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1" name="TextBox 69"/>
          <p:cNvSpPr txBox="1"/>
          <p:nvPr/>
        </p:nvSpPr>
        <p:spPr>
          <a:xfrm>
            <a:off x="12006168" y="6435952"/>
            <a:ext cx="4784328" cy="362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National and International clients</a:t>
            </a:r>
            <a:endParaRPr lang="en-US" sz="22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" name="TextBox 70"/>
          <p:cNvSpPr txBox="1"/>
          <p:nvPr/>
        </p:nvSpPr>
        <p:spPr>
          <a:xfrm>
            <a:off x="12006168" y="9115237"/>
            <a:ext cx="4784328" cy="759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Director in Vietnam</a:t>
            </a:r>
            <a:endParaRPr lang="en-US" sz="220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Ms. NGO NGOC DIEM ELISA</a:t>
            </a:r>
            <a:endParaRPr lang="en-US" sz="2200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3" name="Freeform 71"/>
          <p:cNvSpPr/>
          <p:nvPr/>
        </p:nvSpPr>
        <p:spPr>
          <a:xfrm rot="5400000">
            <a:off x="6061137" y="6539878"/>
            <a:ext cx="272157" cy="235756"/>
          </a:xfrm>
          <a:custGeom>
            <a:avLst/>
            <a:gdLst/>
            <a:ahLst/>
            <a:cxnLst/>
            <a:rect l="l" t="t" r="r" b="b"/>
            <a:pathLst>
              <a:path w="272157" h="235756">
                <a:moveTo>
                  <a:pt x="0" y="0"/>
                </a:moveTo>
                <a:lnTo>
                  <a:pt x="272157" y="0"/>
                </a:lnTo>
                <a:lnTo>
                  <a:pt x="272157" y="235756"/>
                </a:lnTo>
                <a:lnTo>
                  <a:pt x="0" y="235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4" name="TextBox 73"/>
          <p:cNvSpPr txBox="1"/>
          <p:nvPr/>
        </p:nvSpPr>
        <p:spPr>
          <a:xfrm>
            <a:off x="7731571" y="1333500"/>
            <a:ext cx="2824857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00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ABOUT E-XPRO </a:t>
            </a:r>
            <a:endParaRPr lang="en-US" sz="2800" b="1" dirty="0">
              <a:solidFill>
                <a:srgbClr val="000000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sp>
        <p:nvSpPr>
          <p:cNvPr id="145" name="Freeform 74"/>
          <p:cNvSpPr/>
          <p:nvPr/>
        </p:nvSpPr>
        <p:spPr>
          <a:xfrm rot="5400000">
            <a:off x="6061137" y="7307709"/>
            <a:ext cx="272157" cy="235756"/>
          </a:xfrm>
          <a:custGeom>
            <a:avLst/>
            <a:gdLst/>
            <a:ahLst/>
            <a:cxnLst/>
            <a:rect l="l" t="t" r="r" b="b"/>
            <a:pathLst>
              <a:path w="272157" h="235756">
                <a:moveTo>
                  <a:pt x="0" y="0"/>
                </a:moveTo>
                <a:lnTo>
                  <a:pt x="272157" y="0"/>
                </a:lnTo>
                <a:lnTo>
                  <a:pt x="272157" y="235756"/>
                </a:lnTo>
                <a:lnTo>
                  <a:pt x="0" y="235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6" name="Freeform 75"/>
          <p:cNvSpPr/>
          <p:nvPr/>
        </p:nvSpPr>
        <p:spPr>
          <a:xfrm rot="5400000">
            <a:off x="6061137" y="8075540"/>
            <a:ext cx="272157" cy="235756"/>
          </a:xfrm>
          <a:custGeom>
            <a:avLst/>
            <a:gdLst/>
            <a:ahLst/>
            <a:cxnLst/>
            <a:rect l="l" t="t" r="r" b="b"/>
            <a:pathLst>
              <a:path w="272157" h="235756">
                <a:moveTo>
                  <a:pt x="0" y="0"/>
                </a:moveTo>
                <a:lnTo>
                  <a:pt x="272157" y="0"/>
                </a:lnTo>
                <a:lnTo>
                  <a:pt x="272157" y="235756"/>
                </a:lnTo>
                <a:lnTo>
                  <a:pt x="0" y="235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7" name="Freeform 76"/>
          <p:cNvSpPr/>
          <p:nvPr/>
        </p:nvSpPr>
        <p:spPr>
          <a:xfrm rot="5400000">
            <a:off x="6061137" y="8843371"/>
            <a:ext cx="272157" cy="235756"/>
          </a:xfrm>
          <a:custGeom>
            <a:avLst/>
            <a:gdLst/>
            <a:ahLst/>
            <a:cxnLst/>
            <a:rect l="l" t="t" r="r" b="b"/>
            <a:pathLst>
              <a:path w="272157" h="235756">
                <a:moveTo>
                  <a:pt x="0" y="0"/>
                </a:moveTo>
                <a:lnTo>
                  <a:pt x="272157" y="0"/>
                </a:lnTo>
                <a:lnTo>
                  <a:pt x="272157" y="235756"/>
                </a:lnTo>
                <a:lnTo>
                  <a:pt x="0" y="235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8" name="Freeform 77"/>
          <p:cNvSpPr/>
          <p:nvPr/>
        </p:nvSpPr>
        <p:spPr>
          <a:xfrm rot="5400000">
            <a:off x="465380" y="6539878"/>
            <a:ext cx="272157" cy="235756"/>
          </a:xfrm>
          <a:custGeom>
            <a:avLst/>
            <a:gdLst/>
            <a:ahLst/>
            <a:cxnLst/>
            <a:rect l="l" t="t" r="r" b="b"/>
            <a:pathLst>
              <a:path w="272157" h="235756">
                <a:moveTo>
                  <a:pt x="0" y="0"/>
                </a:moveTo>
                <a:lnTo>
                  <a:pt x="272157" y="0"/>
                </a:lnTo>
                <a:lnTo>
                  <a:pt x="272157" y="235756"/>
                </a:lnTo>
                <a:lnTo>
                  <a:pt x="0" y="235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9" name="Freeform 78"/>
          <p:cNvSpPr/>
          <p:nvPr/>
        </p:nvSpPr>
        <p:spPr>
          <a:xfrm rot="5400000">
            <a:off x="465380" y="7305453"/>
            <a:ext cx="272157" cy="235756"/>
          </a:xfrm>
          <a:custGeom>
            <a:avLst/>
            <a:gdLst/>
            <a:ahLst/>
            <a:cxnLst/>
            <a:rect l="l" t="t" r="r" b="b"/>
            <a:pathLst>
              <a:path w="272157" h="235756">
                <a:moveTo>
                  <a:pt x="0" y="0"/>
                </a:moveTo>
                <a:lnTo>
                  <a:pt x="272157" y="0"/>
                </a:lnTo>
                <a:lnTo>
                  <a:pt x="272157" y="235756"/>
                </a:lnTo>
                <a:lnTo>
                  <a:pt x="0" y="235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0" name="Freeform 79"/>
          <p:cNvSpPr/>
          <p:nvPr/>
        </p:nvSpPr>
        <p:spPr>
          <a:xfrm rot="5400000">
            <a:off x="465380" y="7691910"/>
            <a:ext cx="272157" cy="235756"/>
          </a:xfrm>
          <a:custGeom>
            <a:avLst/>
            <a:gdLst/>
            <a:ahLst/>
            <a:cxnLst/>
            <a:rect l="l" t="t" r="r" b="b"/>
            <a:pathLst>
              <a:path w="272157" h="235756">
                <a:moveTo>
                  <a:pt x="0" y="0"/>
                </a:moveTo>
                <a:lnTo>
                  <a:pt x="272157" y="0"/>
                </a:lnTo>
                <a:lnTo>
                  <a:pt x="272157" y="235756"/>
                </a:lnTo>
                <a:lnTo>
                  <a:pt x="0" y="235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1" name="Freeform 80"/>
          <p:cNvSpPr/>
          <p:nvPr/>
        </p:nvSpPr>
        <p:spPr>
          <a:xfrm rot="5400000">
            <a:off x="465380" y="6922665"/>
            <a:ext cx="272157" cy="235756"/>
          </a:xfrm>
          <a:custGeom>
            <a:avLst/>
            <a:gdLst/>
            <a:ahLst/>
            <a:cxnLst/>
            <a:rect l="l" t="t" r="r" b="b"/>
            <a:pathLst>
              <a:path w="272157" h="235756">
                <a:moveTo>
                  <a:pt x="0" y="0"/>
                </a:moveTo>
                <a:lnTo>
                  <a:pt x="272157" y="0"/>
                </a:lnTo>
                <a:lnTo>
                  <a:pt x="272157" y="235756"/>
                </a:lnTo>
                <a:lnTo>
                  <a:pt x="0" y="235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people in different poses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6" y="0"/>
            <a:ext cx="18288000" cy="1028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71" y="0"/>
            <a:ext cx="18288000" cy="1104900"/>
          </a:xfrm>
          <a:prstGeom prst="rect">
            <a:avLst/>
          </a:prstGeom>
          <a:gradFill>
            <a:gsLst>
              <a:gs pos="85000">
                <a:srgbClr val="FCA125"/>
              </a:gs>
              <a:gs pos="32000">
                <a:srgbClr val="FF822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86399" y="5268567"/>
            <a:ext cx="6400801" cy="838200"/>
          </a:xfrm>
          <a:prstGeom prst="rect">
            <a:avLst/>
          </a:prstGeom>
          <a:solidFill>
            <a:schemeClr val="bg1">
              <a:alpha val="8402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14999" y="5018433"/>
            <a:ext cx="6400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</a:rPr>
              <a:t>E-XPRO EVENTS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 Heavy" panose="00000A00000000000000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376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378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2799838" y="681000"/>
            <a:ext cx="3093297" cy="7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79;p13"/>
          <p:cNvSpPr txBox="1"/>
          <p:nvPr/>
        </p:nvSpPr>
        <p:spPr>
          <a:xfrm>
            <a:off x="208419" y="3615108"/>
            <a:ext cx="1583724" cy="235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4400" b="1">
                <a:solidFill>
                  <a:srgbClr val="351C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endParaRPr sz="2700">
              <a:solidFill>
                <a:srgbClr val="351C75"/>
              </a:solidFill>
            </a:endParaRPr>
          </a:p>
        </p:txBody>
      </p:sp>
      <p:sp>
        <p:nvSpPr>
          <p:cNvPr id="17" name="Google Shape;380;p13"/>
          <p:cNvSpPr/>
          <p:nvPr/>
        </p:nvSpPr>
        <p:spPr>
          <a:xfrm>
            <a:off x="1544813" y="3545894"/>
            <a:ext cx="5893593" cy="2492861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>
              <a:buSzPts val="1100"/>
            </a:pPr>
            <a:r>
              <a:rPr lang="en-US" sz="3000" b="1">
                <a:solidFill>
                  <a:schemeClr val="lt1"/>
                </a:solidFill>
              </a:rPr>
              <a:t>The message was inspired by Caleb with the famous quote: </a:t>
            </a:r>
            <a:r>
              <a:rPr lang="en-US" sz="3000" b="1">
                <a:solidFill>
                  <a:schemeClr val="accent4"/>
                </a:solidFill>
              </a:rPr>
              <a:t>GIVE ME THIS MOUTAIN</a:t>
            </a:r>
            <a:endParaRPr lang="en-US" sz="3000" b="1">
              <a:solidFill>
                <a:schemeClr val="accent4"/>
              </a:solidFill>
            </a:endParaRPr>
          </a:p>
          <a:p>
            <a:pPr>
              <a:buSzPts val="1100"/>
            </a:pPr>
            <a:r>
              <a:rPr lang="en-US" sz="3000" b="1">
                <a:solidFill>
                  <a:schemeClr val="bg1"/>
                </a:solidFill>
              </a:rPr>
              <a:t>(Biblical book </a:t>
            </a:r>
            <a:r>
              <a:rPr lang="en-US" sz="3000" b="1">
                <a:solidFill>
                  <a:schemeClr val="lt1"/>
                </a:solidFill>
              </a:rPr>
              <a:t>Joshua 14:6-15)</a:t>
            </a:r>
            <a:endParaRPr sz="3000" b="1">
              <a:solidFill>
                <a:schemeClr val="lt1"/>
              </a:solidFill>
            </a:endParaRPr>
          </a:p>
        </p:txBody>
      </p:sp>
      <p:sp>
        <p:nvSpPr>
          <p:cNvPr id="18" name="Google Shape;381;p13"/>
          <p:cNvSpPr txBox="1"/>
          <p:nvPr/>
        </p:nvSpPr>
        <p:spPr>
          <a:xfrm>
            <a:off x="208419" y="6480993"/>
            <a:ext cx="1206900" cy="2354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4400" b="1">
                <a:solidFill>
                  <a:srgbClr val="351C7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sz="2700">
              <a:solidFill>
                <a:srgbClr val="351C75"/>
              </a:solidFill>
            </a:endParaRPr>
          </a:p>
        </p:txBody>
      </p:sp>
      <p:sp>
        <p:nvSpPr>
          <p:cNvPr id="19" name="Google Shape;382;p13"/>
          <p:cNvSpPr/>
          <p:nvPr/>
        </p:nvSpPr>
        <p:spPr>
          <a:xfrm>
            <a:off x="1544813" y="6605419"/>
            <a:ext cx="5873400" cy="2492861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r>
              <a:rPr lang="en-US" sz="3000" b="1">
                <a:solidFill>
                  <a:schemeClr val="lt1"/>
                </a:solidFill>
              </a:rPr>
              <a:t>Uplift &amp; motivate the staff take after the spirit from Caleb, always strive to create greater victories and achievements ahead</a:t>
            </a:r>
            <a:endParaRPr lang="en-US" sz="3000"/>
          </a:p>
        </p:txBody>
      </p:sp>
      <p:sp>
        <p:nvSpPr>
          <p:cNvPr id="20" name="Google Shape;383;p13"/>
          <p:cNvSpPr txBox="1"/>
          <p:nvPr/>
        </p:nvSpPr>
        <p:spPr>
          <a:xfrm>
            <a:off x="2869650" y="1531704"/>
            <a:ext cx="12548700" cy="124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3150" b="1">
                <a:solidFill>
                  <a:schemeClr val="dk1"/>
                </a:solidFill>
              </a:rPr>
              <a:t>E-XPRO CREATIVE THE CONCEPTUAL FOR YEAR END PARTY: </a:t>
            </a:r>
            <a:endParaRPr sz="3150" b="1">
              <a:solidFill>
                <a:schemeClr val="dk1"/>
              </a:solidFill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n-US" sz="3150" b="1">
                <a:solidFill>
                  <a:srgbClr val="351C75"/>
                </a:solidFill>
              </a:rPr>
              <a:t>“UNSTOPPABLE FOR MORE”</a:t>
            </a:r>
            <a:endParaRPr sz="3150" b="1">
              <a:solidFill>
                <a:srgbClr val="351C75"/>
              </a:solidFill>
            </a:endParaRPr>
          </a:p>
        </p:txBody>
      </p:sp>
      <p:pic>
        <p:nvPicPr>
          <p:cNvPr id="21" name="Google Shape;384;p13"/>
          <p:cNvPicPr preferRelativeResize="0"/>
          <p:nvPr/>
        </p:nvPicPr>
        <p:blipFill>
          <a:blip r:embed="rId3"/>
          <a:srcRect b="4242"/>
          <a:stretch>
            <a:fillRect/>
          </a:stretch>
        </p:blipFill>
        <p:spPr>
          <a:xfrm>
            <a:off x="7798950" y="2984813"/>
            <a:ext cx="10196025" cy="699236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333;p9"/>
          <p:cNvSpPr txBox="1"/>
          <p:nvPr/>
        </p:nvSpPr>
        <p:spPr>
          <a:xfrm>
            <a:off x="1" y="364034"/>
            <a:ext cx="5893595" cy="138493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95000"/>
                  <a:lumOff val="5000"/>
                  <a:alpha val="44141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  <a:ln w="666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700" b="1">
                <a:solidFill>
                  <a:schemeClr val="bg1"/>
                </a:solidFill>
              </a:rPr>
              <a:t>FEATURING BIBLICAL IDEAS &amp; CONCEPT</a:t>
            </a:r>
            <a:endParaRPr sz="2700" b="1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9767" y="410287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1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699212" y="2111825"/>
            <a:ext cx="10720637" cy="6862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9"/>
          <p:cNvSpPr txBox="1"/>
          <p:nvPr/>
        </p:nvSpPr>
        <p:spPr>
          <a:xfrm>
            <a:off x="931178" y="2111825"/>
            <a:ext cx="5582700" cy="124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3600">
                <a:solidFill>
                  <a:srgbClr val="382197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LAUNCHING SAMSUNG</a:t>
            </a:r>
            <a:endParaRPr sz="2700"/>
          </a:p>
          <a:p>
            <a:r>
              <a:rPr lang="en-US" sz="3600">
                <a:solidFill>
                  <a:srgbClr val="382197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GALAXY S10 2019 | LED TRUCK</a:t>
            </a:r>
            <a:endParaRPr sz="3600">
              <a:solidFill>
                <a:srgbClr val="382197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5" name="Google Shape;445;p19"/>
          <p:cNvSpPr txBox="1"/>
          <p:nvPr/>
        </p:nvSpPr>
        <p:spPr>
          <a:xfrm>
            <a:off x="9380094" y="2113539"/>
            <a:ext cx="4711500" cy="124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CISS</a:t>
            </a:r>
            <a:endParaRPr sz="2700"/>
          </a:p>
          <a:p>
            <a:r>
              <a:rPr lang="en-US" sz="3600">
                <a:solidFill>
                  <a:srgbClr val="FF0000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SPRING FAIR | LED TRUCK</a:t>
            </a:r>
            <a:endParaRPr sz="360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6" name="Google Shape;446;p19"/>
          <p:cNvSpPr txBox="1"/>
          <p:nvPr/>
        </p:nvSpPr>
        <p:spPr>
          <a:xfrm>
            <a:off x="931178" y="8164476"/>
            <a:ext cx="9518400" cy="69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3600">
                <a:solidFill>
                  <a:schemeClr val="dk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E-XPRO INNOVATION AND ABUNDANTLY KPIS EARNED:</a:t>
            </a:r>
            <a:endParaRPr sz="36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47" name="Google Shape;447;p19"/>
          <p:cNvSpPr txBox="1"/>
          <p:nvPr/>
        </p:nvSpPr>
        <p:spPr>
          <a:xfrm>
            <a:off x="931178" y="8885285"/>
            <a:ext cx="3131100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2700">
                <a:solidFill>
                  <a:srgbClr val="3A383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Brand's visibilities</a:t>
            </a:r>
            <a:endParaRPr sz="2700"/>
          </a:p>
          <a:p>
            <a:r>
              <a:rPr lang="en-US" sz="2700">
                <a:solidFill>
                  <a:srgbClr val="3A383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Brand's attractions</a:t>
            </a:r>
            <a:endParaRPr sz="2700"/>
          </a:p>
        </p:txBody>
      </p:sp>
      <p:sp>
        <p:nvSpPr>
          <p:cNvPr id="448" name="Google Shape;448;p19"/>
          <p:cNvSpPr txBox="1"/>
          <p:nvPr/>
        </p:nvSpPr>
        <p:spPr>
          <a:xfrm>
            <a:off x="5413494" y="8885285"/>
            <a:ext cx="9490950" cy="969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2700">
                <a:solidFill>
                  <a:srgbClr val="3A383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Social discussions</a:t>
            </a:r>
            <a:endParaRPr sz="2700"/>
          </a:p>
          <a:p>
            <a:r>
              <a:rPr lang="en-US" sz="2700">
                <a:solidFill>
                  <a:srgbClr val="3A383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Event-attract to 1.000 peoples within 2 days doing activation</a:t>
            </a:r>
            <a:endParaRPr sz="2700">
              <a:solidFill>
                <a:srgbClr val="3A383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49" name="Google Shape;449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773478" y="8974324"/>
            <a:ext cx="68579" cy="79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31178" y="3416974"/>
            <a:ext cx="8100240" cy="45594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44678" y="1248033"/>
            <a:ext cx="1158906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i="1" dirty="0"/>
              <a:t>Those are two project help marketing community aware of E-XPRO since 2019</a:t>
            </a:r>
            <a:endParaRPr lang="en-US" sz="27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6681" y="218429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150" y="0"/>
            <a:ext cx="18288000" cy="10546080"/>
          </a:xfrm>
          <a:prstGeom prst="rect">
            <a:avLst/>
          </a:prstGeom>
          <a:solidFill>
            <a:schemeClr val="accent6">
              <a:lumMod val="75000"/>
              <a:alpha val="9386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529" y="484479"/>
            <a:ext cx="8448471" cy="2052246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37160" tIns="68580" rIns="137160" bIns="6858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CLIENT: </a:t>
            </a:r>
            <a:b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MOVEO </a:t>
            </a:r>
            <a:r>
              <a:rPr lang="en-US" sz="3600" b="1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CONTINENTAL TIRES.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3600" b="1" baseline="30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26259" y="661716"/>
            <a:ext cx="6736077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bg1"/>
                </a:solidFill>
              </a:rPr>
              <a:t>LOCATION: </a:t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/>
              <a:t>HÀ NỘI 2 DAYS</a:t>
            </a:r>
            <a:endParaRPr lang="en-US" sz="3600" b="1"/>
          </a:p>
        </p:txBody>
      </p:sp>
      <p:pic>
        <p:nvPicPr>
          <p:cNvPr id="21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1561908" y="2744102"/>
            <a:ext cx="4762692" cy="343069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2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798" y="6565833"/>
            <a:ext cx="5062459" cy="317190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971" y="2774134"/>
            <a:ext cx="5062459" cy="34131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5800" y="2774134"/>
            <a:ext cx="4876800" cy="341316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1908" y="6553199"/>
            <a:ext cx="4762692" cy="316276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1455" y="6565833"/>
            <a:ext cx="4871145" cy="31882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250" y="48521"/>
            <a:ext cx="2920581" cy="2292581"/>
          </a:xfrm>
          <a:prstGeom prst="rect">
            <a:avLst/>
          </a:prstGeom>
        </p:spPr>
      </p:pic>
      <p:pic>
        <p:nvPicPr>
          <p:cNvPr id="15" name="Picture 14" descr="A group of people sitting in a room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52" y="5761517"/>
            <a:ext cx="4665128" cy="3107558"/>
          </a:xfrm>
          <a:prstGeom prst="rect">
            <a:avLst/>
          </a:prstGeom>
        </p:spPr>
      </p:pic>
      <p:pic>
        <p:nvPicPr>
          <p:cNvPr id="19" name="Picture 18" descr="A screenshot of a video game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268" y="1136330"/>
            <a:ext cx="8400680" cy="4760826"/>
          </a:xfrm>
          <a:prstGeom prst="rect">
            <a:avLst/>
          </a:prstGeom>
        </p:spPr>
      </p:pic>
      <p:pic>
        <p:nvPicPr>
          <p:cNvPr id="5" name="Picture 4" descr="A group of people on a stage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242" y="48521"/>
            <a:ext cx="3441668" cy="2292581"/>
          </a:xfrm>
          <a:prstGeom prst="rect">
            <a:avLst/>
          </a:prstGeom>
        </p:spPr>
      </p:pic>
      <p:pic>
        <p:nvPicPr>
          <p:cNvPr id="7" name="Picture 6" descr="A group of people in a room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994" y="2482582"/>
            <a:ext cx="4665131" cy="3107558"/>
          </a:xfrm>
          <a:prstGeom prst="rect">
            <a:avLst/>
          </a:prstGeom>
        </p:spPr>
      </p:pic>
      <p:pic>
        <p:nvPicPr>
          <p:cNvPr id="9" name="Picture 8" descr="A group of people on a stage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574" y="48521"/>
            <a:ext cx="3441668" cy="2292581"/>
          </a:xfrm>
          <a:prstGeom prst="rect">
            <a:avLst/>
          </a:prstGeom>
        </p:spPr>
      </p:pic>
      <p:pic>
        <p:nvPicPr>
          <p:cNvPr id="11" name="Picture 10" descr="A group of people sitting at tables in a room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4842" y="5761517"/>
            <a:ext cx="4665128" cy="3107558"/>
          </a:xfrm>
          <a:prstGeom prst="rect">
            <a:avLst/>
          </a:prstGeom>
        </p:spPr>
      </p:pic>
      <p:pic>
        <p:nvPicPr>
          <p:cNvPr id="13" name="Picture 12" descr="A group of people on stage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51" y="2482582"/>
            <a:ext cx="4710009" cy="3137456"/>
          </a:xfrm>
          <a:prstGeom prst="rect">
            <a:avLst/>
          </a:prstGeom>
        </p:spPr>
      </p:pic>
      <p:pic>
        <p:nvPicPr>
          <p:cNvPr id="17" name="Picture 16" descr="A group of people on a stage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2268" y="5997314"/>
            <a:ext cx="4311152" cy="28717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54264" y="5998607"/>
            <a:ext cx="4526901" cy="2869173"/>
          </a:xfrm>
          <a:prstGeom prst="rect">
            <a:avLst/>
          </a:prstGeom>
        </p:spPr>
      </p:pic>
      <p:sp>
        <p:nvSpPr>
          <p:cNvPr id="2" name="Google Shape;495;p23"/>
          <p:cNvSpPr/>
          <p:nvPr/>
        </p:nvSpPr>
        <p:spPr>
          <a:xfrm flipH="1">
            <a:off x="119250" y="9080922"/>
            <a:ext cx="180450" cy="1109700"/>
          </a:xfrm>
          <a:prstGeom prst="rect">
            <a:avLst/>
          </a:prstGeom>
          <a:solidFill>
            <a:srgbClr val="E31D1A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FF0000"/>
              </a:solidFill>
              <a:highlight>
                <a:srgbClr val="DF7E21"/>
              </a:highligh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65958" y="73064"/>
            <a:ext cx="1815207" cy="9618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570" y="9220274"/>
            <a:ext cx="53125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>
                <a:latin typeface="Impact" panose="020B0806030902050204" pitchFamily="34" charset="0"/>
              </a:rPr>
              <a:t>EVENTS &amp; ACTIVATION</a:t>
            </a:r>
            <a:endParaRPr lang="en-US" sz="4500">
              <a:latin typeface="Impact" panose="020B080603090205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2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67613" y="764816"/>
            <a:ext cx="5970078" cy="734588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3"/>
          <p:cNvSpPr/>
          <p:nvPr/>
        </p:nvSpPr>
        <p:spPr>
          <a:xfrm flipH="1">
            <a:off x="6439275" y="650513"/>
            <a:ext cx="180450" cy="1109700"/>
          </a:xfrm>
          <a:prstGeom prst="rect">
            <a:avLst/>
          </a:prstGeom>
          <a:solidFill>
            <a:srgbClr val="E31D1A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FF0000"/>
              </a:solidFill>
              <a:highlight>
                <a:srgbClr val="DF7E21"/>
              </a:highligh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96" name="Google Shape;496;p23"/>
          <p:cNvSpPr/>
          <p:nvPr/>
        </p:nvSpPr>
        <p:spPr>
          <a:xfrm>
            <a:off x="6607013" y="595500"/>
            <a:ext cx="108603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550">
                <a:solidFill>
                  <a:schemeClr val="dk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1. LOCATION RESEARCH &amp; BRIDGE CONSTRUCTION MANAGEMENT</a:t>
            </a:r>
            <a:endParaRPr sz="2550">
              <a:solidFill>
                <a:schemeClr val="dk1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2550">
                <a:solidFill>
                  <a:schemeClr val="dk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2. INAUGURATING </a:t>
            </a:r>
            <a:r>
              <a:rPr lang="en-US" sz="2550">
                <a:solidFill>
                  <a:srgbClr val="E31D1A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THE 7TH BRIDGE</a:t>
            </a:r>
            <a:r>
              <a:rPr lang="en-US" sz="2550">
                <a:solidFill>
                  <a:schemeClr val="dk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 IN </a:t>
            </a:r>
            <a:r>
              <a:rPr lang="en-US" sz="2550">
                <a:solidFill>
                  <a:srgbClr val="FF0000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CAO BANG</a:t>
            </a:r>
            <a:endParaRPr sz="2550">
              <a:solidFill>
                <a:srgbClr val="FF0000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2550">
                <a:solidFill>
                  <a:schemeClr val="dk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3. EXPLOITING AND PROMOTING THE CULTURAL IDENTITIES OF ETHNIC MINORITIES</a:t>
            </a:r>
            <a:endParaRPr sz="2550">
              <a:solidFill>
                <a:schemeClr val="dk1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</p:txBody>
      </p:sp>
      <p:pic>
        <p:nvPicPr>
          <p:cNvPr id="501" name="Google Shape;501;p2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09554" y="2119202"/>
            <a:ext cx="3058898" cy="4796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2522246" y="2174645"/>
            <a:ext cx="5455458" cy="3636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550303" y="4451805"/>
            <a:ext cx="5309360" cy="243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1508" y="5927255"/>
            <a:ext cx="5490747" cy="4096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484" y="7058046"/>
            <a:ext cx="4018911" cy="3080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081" y="4451806"/>
            <a:ext cx="3361010" cy="2507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6184" y="2119201"/>
            <a:ext cx="2879121" cy="2147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1018" y="7040328"/>
            <a:ext cx="3724307" cy="30979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3403" y="2119200"/>
            <a:ext cx="2906993" cy="21687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485" y="7025292"/>
            <a:ext cx="3998754" cy="30587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4608" y="2119201"/>
            <a:ext cx="2849640" cy="21259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22246" y="2008819"/>
            <a:ext cx="5455458" cy="38019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62497" y="263473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C693E6"/>
          </a:solidFill>
          <a:ln>
            <a:solidFill>
              <a:srgbClr val="C693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3" name="Google Shape;473;p22"/>
          <p:cNvSpPr/>
          <p:nvPr/>
        </p:nvSpPr>
        <p:spPr>
          <a:xfrm rot="5400000">
            <a:off x="8837325" y="814200"/>
            <a:ext cx="635400" cy="1831005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FF0000"/>
              </a:solidFill>
              <a:highlight>
                <a:srgbClr val="DF7E21"/>
              </a:highligh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4" name="Google Shape;474;p22"/>
          <p:cNvSpPr txBox="1"/>
          <p:nvPr/>
        </p:nvSpPr>
        <p:spPr>
          <a:xfrm>
            <a:off x="4583025" y="9692261"/>
            <a:ext cx="9144000" cy="553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2700">
                <a:solidFill>
                  <a:schemeClr val="lt1"/>
                </a:solidFill>
              </a:rPr>
              <a:t>UNSTOPPABLE FOR MORE</a:t>
            </a:r>
            <a:endParaRPr sz="2700">
              <a:solidFill>
                <a:schemeClr val="lt1"/>
              </a:solidFill>
            </a:endParaRPr>
          </a:p>
        </p:txBody>
      </p:sp>
      <p:sp>
        <p:nvSpPr>
          <p:cNvPr id="475" name="Google Shape;475;p22"/>
          <p:cNvSpPr/>
          <p:nvPr/>
        </p:nvSpPr>
        <p:spPr>
          <a:xfrm flipH="1">
            <a:off x="6096375" y="577257"/>
            <a:ext cx="180450" cy="11097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rgbClr val="351C75"/>
              </a:solidFill>
              <a:highlight>
                <a:srgbClr val="351C75"/>
              </a:highligh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76" name="Google Shape;476;p22"/>
          <p:cNvSpPr/>
          <p:nvPr/>
        </p:nvSpPr>
        <p:spPr>
          <a:xfrm>
            <a:off x="6443438" y="595500"/>
            <a:ext cx="91440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3300">
                <a:solidFill>
                  <a:srgbClr val="FFFF00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05</a:t>
            </a:r>
            <a:r>
              <a:rPr lang="en-US" sz="3300">
                <a:solidFill>
                  <a:srgbClr val="E31D1A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 </a:t>
            </a:r>
            <a:r>
              <a:rPr lang="en-US" sz="3300">
                <a:solidFill>
                  <a:schemeClr val="dk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 </a:t>
            </a:r>
            <a:r>
              <a:rPr lang="en-US" sz="3300">
                <a:solidFill>
                  <a:schemeClr val="bg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CONSECUTIVE YEAR:</a:t>
            </a:r>
            <a:endParaRPr sz="3300">
              <a:solidFill>
                <a:schemeClr val="bg1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3300">
                <a:solidFill>
                  <a:schemeClr val="bg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YEAR END PARTY  FOR NEARLY 300 GUESTS</a:t>
            </a:r>
            <a:endParaRPr sz="3300">
              <a:solidFill>
                <a:schemeClr val="bg1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</p:txBody>
      </p:sp>
      <p:pic>
        <p:nvPicPr>
          <p:cNvPr id="478" name="Google Shape;478;p2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43063" y="459599"/>
            <a:ext cx="4794624" cy="11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2656513" y="5877413"/>
            <a:ext cx="5338460" cy="3558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443438" y="2242238"/>
            <a:ext cx="3579042" cy="152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28600" y="6535838"/>
            <a:ext cx="4300386" cy="29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636725" y="6535838"/>
            <a:ext cx="4236450" cy="29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987475" y="6535838"/>
            <a:ext cx="3579042" cy="29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28600" y="2273616"/>
            <a:ext cx="6048222" cy="408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2656513" y="2192050"/>
            <a:ext cx="5338460" cy="3558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2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6443438" y="3821678"/>
            <a:ext cx="3579042" cy="2549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22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189088" y="2206465"/>
            <a:ext cx="2377428" cy="424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76453" y="370595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42" y="0"/>
            <a:ext cx="18986241" cy="10782300"/>
            <a:chOff x="0" y="0"/>
            <a:chExt cx="2437790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7904" cy="13716000"/>
            </a:xfrm>
            <a:custGeom>
              <a:avLst/>
              <a:gdLst/>
              <a:ahLst/>
              <a:cxnLst/>
              <a:rect l="l" t="t" r="r" b="b"/>
              <a:pathLst>
                <a:path w="24377904" h="13716000">
                  <a:moveTo>
                    <a:pt x="0" y="0"/>
                  </a:moveTo>
                  <a:lnTo>
                    <a:pt x="24377904" y="0"/>
                  </a:lnTo>
                  <a:lnTo>
                    <a:pt x="24377904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180493" y="242773"/>
            <a:ext cx="9721424" cy="152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BIGGEST LAUNCHING 2022</a:t>
            </a:r>
            <a:endParaRPr lang="en-US" sz="4500">
              <a:solidFill>
                <a:srgbClr val="000000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  <a:p>
            <a:pPr algn="l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NEW PRODUCT </a:t>
            </a:r>
            <a:r>
              <a:rPr lang="en-US" sz="4500">
                <a:solidFill>
                  <a:srgbClr val="FF0000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NESCAFÉ 3IN1</a:t>
            </a:r>
            <a:endParaRPr lang="en-US" sz="4500">
              <a:solidFill>
                <a:srgbClr val="FF0000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548201" y="240794"/>
            <a:ext cx="250780" cy="1537232"/>
            <a:chOff x="0" y="0"/>
            <a:chExt cx="334374" cy="20496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4391" cy="2049653"/>
            </a:xfrm>
            <a:custGeom>
              <a:avLst/>
              <a:gdLst/>
              <a:ahLst/>
              <a:cxnLst/>
              <a:rect l="l" t="t" r="r" b="b"/>
              <a:pathLst>
                <a:path w="334391" h="2049652">
                  <a:moveTo>
                    <a:pt x="0" y="0"/>
                  </a:moveTo>
                  <a:lnTo>
                    <a:pt x="334391" y="0"/>
                  </a:lnTo>
                  <a:lnTo>
                    <a:pt x="334391" y="2049653"/>
                  </a:lnTo>
                  <a:lnTo>
                    <a:pt x="0" y="2049653"/>
                  </a:lnTo>
                  <a:close/>
                </a:path>
              </a:pathLst>
            </a:custGeom>
            <a:solidFill>
              <a:srgbClr val="E31D1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04008" y="9557534"/>
            <a:ext cx="17050623" cy="736134"/>
            <a:chOff x="0" y="0"/>
            <a:chExt cx="22734164" cy="9815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734143" cy="981456"/>
            </a:xfrm>
            <a:custGeom>
              <a:avLst/>
              <a:gdLst/>
              <a:ahLst/>
              <a:cxnLst/>
              <a:rect l="l" t="t" r="r" b="b"/>
              <a:pathLst>
                <a:path w="22734143" h="981456">
                  <a:moveTo>
                    <a:pt x="0" y="0"/>
                  </a:moveTo>
                  <a:lnTo>
                    <a:pt x="22734143" y="0"/>
                  </a:lnTo>
                  <a:lnTo>
                    <a:pt x="22734143" y="981456"/>
                  </a:lnTo>
                  <a:lnTo>
                    <a:pt x="0" y="981456"/>
                  </a:lnTo>
                  <a:close/>
                </a:path>
              </a:pathLst>
            </a:custGeom>
            <a:solidFill>
              <a:srgbClr val="E31D1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704676" y="2014730"/>
            <a:ext cx="3770238" cy="3345836"/>
          </a:xfrm>
          <a:custGeom>
            <a:avLst/>
            <a:gdLst/>
            <a:ahLst/>
            <a:cxnLst/>
            <a:rect l="l" t="t" r="r" b="b"/>
            <a:pathLst>
              <a:path w="3770238" h="3345836">
                <a:moveTo>
                  <a:pt x="0" y="0"/>
                </a:moveTo>
                <a:lnTo>
                  <a:pt x="3770238" y="0"/>
                </a:lnTo>
                <a:lnTo>
                  <a:pt x="3770238" y="3345835"/>
                </a:lnTo>
                <a:lnTo>
                  <a:pt x="0" y="3345835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736620" y="2014730"/>
            <a:ext cx="4494852" cy="3345836"/>
          </a:xfrm>
          <a:custGeom>
            <a:avLst/>
            <a:gdLst/>
            <a:ahLst/>
            <a:cxnLst/>
            <a:rect l="l" t="t" r="r" b="b"/>
            <a:pathLst>
              <a:path w="4494852" h="3345836">
                <a:moveTo>
                  <a:pt x="0" y="0"/>
                </a:moveTo>
                <a:lnTo>
                  <a:pt x="4494852" y="0"/>
                </a:lnTo>
                <a:lnTo>
                  <a:pt x="4494852" y="3345835"/>
                </a:lnTo>
                <a:lnTo>
                  <a:pt x="0" y="3345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493179" y="1991345"/>
            <a:ext cx="5053832" cy="3369221"/>
          </a:xfrm>
          <a:custGeom>
            <a:avLst/>
            <a:gdLst/>
            <a:ahLst/>
            <a:cxnLst/>
            <a:rect l="l" t="t" r="r" b="b"/>
            <a:pathLst>
              <a:path w="5053832" h="3369221">
                <a:moveTo>
                  <a:pt x="0" y="0"/>
                </a:moveTo>
                <a:lnTo>
                  <a:pt x="5053831" y="0"/>
                </a:lnTo>
                <a:lnTo>
                  <a:pt x="5053831" y="3369220"/>
                </a:lnTo>
                <a:lnTo>
                  <a:pt x="0" y="3369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813434" y="1991345"/>
            <a:ext cx="2851018" cy="3369221"/>
          </a:xfrm>
          <a:custGeom>
            <a:avLst/>
            <a:gdLst/>
            <a:ahLst/>
            <a:cxnLst/>
            <a:rect l="l" t="t" r="r" b="b"/>
            <a:pathLst>
              <a:path w="2851018" h="3369221">
                <a:moveTo>
                  <a:pt x="0" y="0"/>
                </a:moveTo>
                <a:lnTo>
                  <a:pt x="2851019" y="0"/>
                </a:lnTo>
                <a:lnTo>
                  <a:pt x="2851019" y="3369220"/>
                </a:lnTo>
                <a:lnTo>
                  <a:pt x="0" y="3369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04675" y="5596653"/>
            <a:ext cx="3397540" cy="3724142"/>
          </a:xfrm>
          <a:custGeom>
            <a:avLst/>
            <a:gdLst/>
            <a:ahLst/>
            <a:cxnLst/>
            <a:rect l="l" t="t" r="r" b="b"/>
            <a:pathLst>
              <a:path w="3397539" h="3724141">
                <a:moveTo>
                  <a:pt x="0" y="0"/>
                </a:moveTo>
                <a:lnTo>
                  <a:pt x="3397540" y="0"/>
                </a:lnTo>
                <a:lnTo>
                  <a:pt x="3397540" y="3724141"/>
                </a:lnTo>
                <a:lnTo>
                  <a:pt x="0" y="3724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376829" y="5597270"/>
            <a:ext cx="5582494" cy="3723525"/>
          </a:xfrm>
          <a:custGeom>
            <a:avLst/>
            <a:gdLst/>
            <a:ahLst/>
            <a:cxnLst/>
            <a:rect l="l" t="t" r="r" b="b"/>
            <a:pathLst>
              <a:path w="5582494" h="3723525">
                <a:moveTo>
                  <a:pt x="0" y="0"/>
                </a:moveTo>
                <a:lnTo>
                  <a:pt x="5582494" y="0"/>
                </a:lnTo>
                <a:lnTo>
                  <a:pt x="5582494" y="3723524"/>
                </a:lnTo>
                <a:lnTo>
                  <a:pt x="0" y="37235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233938" y="5590224"/>
            <a:ext cx="7430516" cy="3723525"/>
          </a:xfrm>
          <a:custGeom>
            <a:avLst/>
            <a:gdLst/>
            <a:ahLst/>
            <a:cxnLst/>
            <a:rect l="l" t="t" r="r" b="b"/>
            <a:pathLst>
              <a:path w="7430516" h="3723525">
                <a:moveTo>
                  <a:pt x="0" y="0"/>
                </a:moveTo>
                <a:lnTo>
                  <a:pt x="7430515" y="0"/>
                </a:lnTo>
                <a:lnTo>
                  <a:pt x="7430515" y="3723525"/>
                </a:lnTo>
                <a:lnTo>
                  <a:pt x="0" y="37235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704673" y="4983060"/>
            <a:ext cx="1653808" cy="370047"/>
            <a:chOff x="0" y="0"/>
            <a:chExt cx="2205078" cy="4933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05101" cy="493395"/>
            </a:xfrm>
            <a:custGeom>
              <a:avLst/>
              <a:gdLst/>
              <a:ahLst/>
              <a:cxnLst/>
              <a:rect l="l" t="t" r="r" b="b"/>
              <a:pathLst>
                <a:path w="2205101" h="493395">
                  <a:moveTo>
                    <a:pt x="0" y="0"/>
                  </a:moveTo>
                  <a:lnTo>
                    <a:pt x="2205101" y="0"/>
                  </a:lnTo>
                  <a:lnTo>
                    <a:pt x="2205101" y="493395"/>
                  </a:lnTo>
                  <a:lnTo>
                    <a:pt x="0" y="493395"/>
                  </a:lnTo>
                  <a:close/>
                </a:path>
              </a:pathLst>
            </a:custGeom>
            <a:solidFill>
              <a:srgbClr val="DF7E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205078" cy="5314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b="1">
                  <a:solidFill>
                    <a:srgbClr val="FFFFFF"/>
                  </a:solidFill>
                  <a:latin typeface="Arial Bold" panose="020F0502020204030204"/>
                  <a:ea typeface="Arial Bold" panose="020F0502020204030204"/>
                  <a:cs typeface="Arial Bold" panose="020F0502020204030204"/>
                  <a:sym typeface="Arial Bold" panose="020F0502020204030204"/>
                </a:rPr>
                <a:t>Hồ Chí Minh</a:t>
              </a:r>
              <a:endParaRPr lang="en-US" sz="18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808716" y="4975602"/>
            <a:ext cx="1265766" cy="377505"/>
            <a:chOff x="0" y="0"/>
            <a:chExt cx="1687688" cy="50334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687703" cy="503301"/>
            </a:xfrm>
            <a:custGeom>
              <a:avLst/>
              <a:gdLst/>
              <a:ahLst/>
              <a:cxnLst/>
              <a:rect l="l" t="t" r="r" b="b"/>
              <a:pathLst>
                <a:path w="1687702" h="503301">
                  <a:moveTo>
                    <a:pt x="0" y="0"/>
                  </a:moveTo>
                  <a:lnTo>
                    <a:pt x="1687703" y="0"/>
                  </a:lnTo>
                  <a:lnTo>
                    <a:pt x="1687703" y="503301"/>
                  </a:lnTo>
                  <a:lnTo>
                    <a:pt x="0" y="503301"/>
                  </a:lnTo>
                  <a:close/>
                </a:path>
              </a:pathLst>
            </a:custGeom>
            <a:solidFill>
              <a:srgbClr val="DF7E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687688" cy="541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b="1">
                  <a:solidFill>
                    <a:srgbClr val="FFFFFF"/>
                  </a:solidFill>
                  <a:latin typeface="Arial Bold" panose="020F0502020204030204"/>
                  <a:ea typeface="Arial Bold" panose="020F0502020204030204"/>
                  <a:cs typeface="Arial Bold" panose="020F0502020204030204"/>
                  <a:sym typeface="Arial Bold" panose="020F0502020204030204"/>
                </a:rPr>
                <a:t>Cần Thơ</a:t>
              </a:r>
              <a:endParaRPr lang="en-US" sz="18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04675" y="8943291"/>
            <a:ext cx="1202182" cy="370458"/>
            <a:chOff x="0" y="0"/>
            <a:chExt cx="1602910" cy="4939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602867" cy="493903"/>
            </a:xfrm>
            <a:custGeom>
              <a:avLst/>
              <a:gdLst/>
              <a:ahLst/>
              <a:cxnLst/>
              <a:rect l="l" t="t" r="r" b="b"/>
              <a:pathLst>
                <a:path w="1602867" h="493903">
                  <a:moveTo>
                    <a:pt x="0" y="0"/>
                  </a:moveTo>
                  <a:lnTo>
                    <a:pt x="1602867" y="0"/>
                  </a:lnTo>
                  <a:lnTo>
                    <a:pt x="1602867" y="493903"/>
                  </a:lnTo>
                  <a:lnTo>
                    <a:pt x="0" y="493903"/>
                  </a:lnTo>
                  <a:close/>
                </a:path>
              </a:pathLst>
            </a:custGeom>
            <a:solidFill>
              <a:srgbClr val="DF7E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602910" cy="5320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b="1">
                  <a:solidFill>
                    <a:srgbClr val="FFFFFF"/>
                  </a:solidFill>
                  <a:latin typeface="Arial Bold" panose="020F0502020204030204"/>
                  <a:ea typeface="Arial Bold" panose="020F0502020204030204"/>
                  <a:cs typeface="Arial Bold" panose="020F0502020204030204"/>
                  <a:sym typeface="Arial Bold" panose="020F0502020204030204"/>
                </a:rPr>
                <a:t>Đà Nẵng</a:t>
              </a:r>
              <a:endParaRPr lang="en-US" sz="18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33938" y="8936246"/>
            <a:ext cx="1109393" cy="377505"/>
            <a:chOff x="0" y="0"/>
            <a:chExt cx="1479190" cy="5033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79169" cy="503301"/>
            </a:xfrm>
            <a:custGeom>
              <a:avLst/>
              <a:gdLst/>
              <a:ahLst/>
              <a:cxnLst/>
              <a:rect l="l" t="t" r="r" b="b"/>
              <a:pathLst>
                <a:path w="1479169" h="503301">
                  <a:moveTo>
                    <a:pt x="0" y="0"/>
                  </a:moveTo>
                  <a:lnTo>
                    <a:pt x="1479169" y="0"/>
                  </a:lnTo>
                  <a:lnTo>
                    <a:pt x="1479169" y="503301"/>
                  </a:lnTo>
                  <a:lnTo>
                    <a:pt x="0" y="503301"/>
                  </a:lnTo>
                  <a:close/>
                </a:path>
              </a:pathLst>
            </a:custGeom>
            <a:solidFill>
              <a:srgbClr val="DF7E2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479190" cy="541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r>
                <a:rPr lang="en-US" sz="1800" b="1">
                  <a:solidFill>
                    <a:srgbClr val="FFFFFF"/>
                  </a:solidFill>
                  <a:latin typeface="Arial Bold" panose="020F0502020204030204"/>
                  <a:ea typeface="Arial Bold" panose="020F0502020204030204"/>
                  <a:cs typeface="Arial Bold" panose="020F0502020204030204"/>
                  <a:sym typeface="Arial Bold" panose="020F0502020204030204"/>
                </a:rPr>
                <a:t>Hà Nội</a:t>
              </a:r>
              <a:endParaRPr lang="en-US" sz="18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917925" y="240794"/>
            <a:ext cx="4894629" cy="1313391"/>
          </a:xfrm>
          <a:custGeom>
            <a:avLst/>
            <a:gdLst/>
            <a:ahLst/>
            <a:cxnLst/>
            <a:rect l="l" t="t" r="r" b="b"/>
            <a:pathLst>
              <a:path w="4894629" h="1313391">
                <a:moveTo>
                  <a:pt x="0" y="0"/>
                </a:moveTo>
                <a:lnTo>
                  <a:pt x="4894629" y="0"/>
                </a:lnTo>
                <a:lnTo>
                  <a:pt x="4894629" y="1313391"/>
                </a:lnTo>
                <a:lnTo>
                  <a:pt x="0" y="13133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7856" y="416581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643346" y="-1108490"/>
            <a:ext cx="4863585" cy="4863585"/>
          </a:xfrm>
          <a:custGeom>
            <a:avLst/>
            <a:gdLst/>
            <a:ahLst/>
            <a:cxnLst/>
            <a:rect l="l" t="t" r="r" b="b"/>
            <a:pathLst>
              <a:path w="4863585" h="4863585">
                <a:moveTo>
                  <a:pt x="0" y="0"/>
                </a:moveTo>
                <a:lnTo>
                  <a:pt x="4863585" y="0"/>
                </a:lnTo>
                <a:lnTo>
                  <a:pt x="4863585" y="4863585"/>
                </a:lnTo>
                <a:lnTo>
                  <a:pt x="0" y="4863585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88519" y="2271478"/>
            <a:ext cx="3946853" cy="2640591"/>
          </a:xfrm>
          <a:custGeom>
            <a:avLst/>
            <a:gdLst/>
            <a:ahLst/>
            <a:cxnLst/>
            <a:rect l="l" t="t" r="r" b="b"/>
            <a:pathLst>
              <a:path w="3946853" h="2640591">
                <a:moveTo>
                  <a:pt x="0" y="0"/>
                </a:moveTo>
                <a:lnTo>
                  <a:pt x="3946853" y="0"/>
                </a:lnTo>
                <a:lnTo>
                  <a:pt x="3946853" y="2640592"/>
                </a:lnTo>
                <a:lnTo>
                  <a:pt x="0" y="2640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3346" y="2273493"/>
            <a:ext cx="3982760" cy="2651024"/>
          </a:xfrm>
          <a:custGeom>
            <a:avLst/>
            <a:gdLst/>
            <a:ahLst/>
            <a:cxnLst/>
            <a:rect l="l" t="t" r="r" b="b"/>
            <a:pathLst>
              <a:path w="3982760" h="2651024">
                <a:moveTo>
                  <a:pt x="0" y="0"/>
                </a:moveTo>
                <a:lnTo>
                  <a:pt x="3982760" y="0"/>
                </a:lnTo>
                <a:lnTo>
                  <a:pt x="3982760" y="2651023"/>
                </a:lnTo>
                <a:lnTo>
                  <a:pt x="0" y="2651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43346" y="4924516"/>
            <a:ext cx="3982760" cy="2655172"/>
          </a:xfrm>
          <a:custGeom>
            <a:avLst/>
            <a:gdLst/>
            <a:ahLst/>
            <a:cxnLst/>
            <a:rect l="l" t="t" r="r" b="b"/>
            <a:pathLst>
              <a:path w="3982760" h="2655172">
                <a:moveTo>
                  <a:pt x="0" y="0"/>
                </a:moveTo>
                <a:lnTo>
                  <a:pt x="3982760" y="0"/>
                </a:lnTo>
                <a:lnTo>
                  <a:pt x="3982760" y="2655173"/>
                </a:lnTo>
                <a:lnTo>
                  <a:pt x="0" y="265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626104" y="2273493"/>
            <a:ext cx="3982759" cy="2655173"/>
          </a:xfrm>
          <a:custGeom>
            <a:avLst/>
            <a:gdLst/>
            <a:ahLst/>
            <a:cxnLst/>
            <a:rect l="l" t="t" r="r" b="b"/>
            <a:pathLst>
              <a:path w="3982758" h="2655173">
                <a:moveTo>
                  <a:pt x="0" y="0"/>
                </a:moveTo>
                <a:lnTo>
                  <a:pt x="3982760" y="0"/>
                </a:lnTo>
                <a:lnTo>
                  <a:pt x="3982760" y="2655173"/>
                </a:lnTo>
                <a:lnTo>
                  <a:pt x="0" y="2655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26102" y="4920368"/>
            <a:ext cx="3982760" cy="2655173"/>
          </a:xfrm>
          <a:custGeom>
            <a:avLst/>
            <a:gdLst/>
            <a:ahLst/>
            <a:cxnLst/>
            <a:rect l="l" t="t" r="r" b="b"/>
            <a:pathLst>
              <a:path w="3982760" h="2655173">
                <a:moveTo>
                  <a:pt x="0" y="0"/>
                </a:moveTo>
                <a:lnTo>
                  <a:pt x="3982760" y="0"/>
                </a:lnTo>
                <a:lnTo>
                  <a:pt x="3982760" y="2655172"/>
                </a:lnTo>
                <a:lnTo>
                  <a:pt x="0" y="2655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3346" y="7571391"/>
            <a:ext cx="3982758" cy="2240301"/>
          </a:xfrm>
          <a:custGeom>
            <a:avLst/>
            <a:gdLst/>
            <a:ahLst/>
            <a:cxnLst/>
            <a:rect l="l" t="t" r="r" b="b"/>
            <a:pathLst>
              <a:path w="3982758" h="2240301">
                <a:moveTo>
                  <a:pt x="0" y="0"/>
                </a:moveTo>
                <a:lnTo>
                  <a:pt x="3982758" y="0"/>
                </a:lnTo>
                <a:lnTo>
                  <a:pt x="3982758" y="2240301"/>
                </a:lnTo>
                <a:lnTo>
                  <a:pt x="0" y="22403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235370" y="2271478"/>
            <a:ext cx="3642472" cy="2650760"/>
          </a:xfrm>
          <a:custGeom>
            <a:avLst/>
            <a:gdLst/>
            <a:ahLst/>
            <a:cxnLst/>
            <a:rect l="l" t="t" r="r" b="b"/>
            <a:pathLst>
              <a:path w="3642472" h="2650760">
                <a:moveTo>
                  <a:pt x="0" y="0"/>
                </a:moveTo>
                <a:lnTo>
                  <a:pt x="3642473" y="0"/>
                </a:lnTo>
                <a:lnTo>
                  <a:pt x="3642473" y="2650760"/>
                </a:lnTo>
                <a:lnTo>
                  <a:pt x="0" y="2650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626102" y="7571391"/>
            <a:ext cx="3982756" cy="2240301"/>
          </a:xfrm>
          <a:custGeom>
            <a:avLst/>
            <a:gdLst/>
            <a:ahLst/>
            <a:cxnLst/>
            <a:rect l="l" t="t" r="r" b="b"/>
            <a:pathLst>
              <a:path w="3982756" h="2240301">
                <a:moveTo>
                  <a:pt x="0" y="0"/>
                </a:moveTo>
                <a:lnTo>
                  <a:pt x="3982757" y="0"/>
                </a:lnTo>
                <a:lnTo>
                  <a:pt x="3982757" y="2240301"/>
                </a:lnTo>
                <a:lnTo>
                  <a:pt x="0" y="22403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08859" y="7569375"/>
            <a:ext cx="3642472" cy="2240302"/>
          </a:xfrm>
          <a:custGeom>
            <a:avLst/>
            <a:gdLst/>
            <a:ahLst/>
            <a:cxnLst/>
            <a:rect l="l" t="t" r="r" b="b"/>
            <a:pathLst>
              <a:path w="3642472" h="2240302">
                <a:moveTo>
                  <a:pt x="0" y="0"/>
                </a:moveTo>
                <a:lnTo>
                  <a:pt x="3642472" y="0"/>
                </a:lnTo>
                <a:lnTo>
                  <a:pt x="3642472" y="2240302"/>
                </a:lnTo>
                <a:lnTo>
                  <a:pt x="0" y="22403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235370" y="7567362"/>
            <a:ext cx="3702294" cy="2225226"/>
          </a:xfrm>
          <a:custGeom>
            <a:avLst/>
            <a:gdLst/>
            <a:ahLst/>
            <a:cxnLst/>
            <a:rect l="l" t="t" r="r" b="b"/>
            <a:pathLst>
              <a:path w="3702294" h="2225226">
                <a:moveTo>
                  <a:pt x="0" y="0"/>
                </a:moveTo>
                <a:lnTo>
                  <a:pt x="3702294" y="0"/>
                </a:lnTo>
                <a:lnTo>
                  <a:pt x="3702294" y="2225226"/>
                </a:lnTo>
                <a:lnTo>
                  <a:pt x="0" y="2225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608858" y="4908136"/>
            <a:ext cx="3735811" cy="2667563"/>
          </a:xfrm>
          <a:custGeom>
            <a:avLst/>
            <a:gdLst/>
            <a:ahLst/>
            <a:cxnLst/>
            <a:rect l="l" t="t" r="r" b="b"/>
            <a:pathLst>
              <a:path w="3735811" h="2667563">
                <a:moveTo>
                  <a:pt x="0" y="0"/>
                </a:moveTo>
                <a:lnTo>
                  <a:pt x="3735811" y="0"/>
                </a:lnTo>
                <a:lnTo>
                  <a:pt x="3735811" y="2667563"/>
                </a:lnTo>
                <a:lnTo>
                  <a:pt x="0" y="26675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258986" y="4912242"/>
            <a:ext cx="3678679" cy="2663296"/>
          </a:xfrm>
          <a:custGeom>
            <a:avLst/>
            <a:gdLst/>
            <a:ahLst/>
            <a:cxnLst/>
            <a:rect l="l" t="t" r="r" b="b"/>
            <a:pathLst>
              <a:path w="3678679" h="2663296">
                <a:moveTo>
                  <a:pt x="0" y="0"/>
                </a:moveTo>
                <a:lnTo>
                  <a:pt x="3678679" y="0"/>
                </a:lnTo>
                <a:lnTo>
                  <a:pt x="3678679" y="2663296"/>
                </a:lnTo>
                <a:lnTo>
                  <a:pt x="0" y="26632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926908" y="312338"/>
            <a:ext cx="234120" cy="1378239"/>
            <a:chOff x="0" y="0"/>
            <a:chExt cx="312160" cy="18376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2166" cy="1837690"/>
            </a:xfrm>
            <a:custGeom>
              <a:avLst/>
              <a:gdLst/>
              <a:ahLst/>
              <a:cxnLst/>
              <a:rect l="l" t="t" r="r" b="b"/>
              <a:pathLst>
                <a:path w="312166" h="1837689">
                  <a:moveTo>
                    <a:pt x="0" y="0"/>
                  </a:moveTo>
                  <a:lnTo>
                    <a:pt x="312166" y="0"/>
                  </a:lnTo>
                  <a:lnTo>
                    <a:pt x="312166" y="1837690"/>
                  </a:lnTo>
                  <a:lnTo>
                    <a:pt x="0" y="18376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133279" y="120451"/>
            <a:ext cx="8653140" cy="181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50ᵗʰ SHOP KICK-OFF EVENT </a:t>
            </a:r>
            <a:endParaRPr lang="en-US" sz="5400">
              <a:solidFill>
                <a:srgbClr val="FFFFFF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700 GUESTS OUTDOOR</a:t>
            </a:r>
            <a:endParaRPr lang="en-US" sz="5400">
              <a:solidFill>
                <a:srgbClr val="FFFFFF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154400" y="434850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6097"/>
          </a:solidFill>
          <a:ln>
            <a:solidFill>
              <a:srgbClr val="FD60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475088" y="394983"/>
            <a:ext cx="6204374" cy="1317712"/>
          </a:xfrm>
          <a:custGeom>
            <a:avLst/>
            <a:gdLst/>
            <a:ahLst/>
            <a:cxnLst/>
            <a:rect l="l" t="t" r="r" b="b"/>
            <a:pathLst>
              <a:path w="6204374" h="1317712">
                <a:moveTo>
                  <a:pt x="0" y="0"/>
                </a:moveTo>
                <a:lnTo>
                  <a:pt x="6204374" y="0"/>
                </a:lnTo>
                <a:lnTo>
                  <a:pt x="6204374" y="1317713"/>
                </a:lnTo>
                <a:lnTo>
                  <a:pt x="0" y="1317713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r="-2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37560" y="2224410"/>
            <a:ext cx="3652040" cy="2457874"/>
          </a:xfrm>
          <a:custGeom>
            <a:avLst/>
            <a:gdLst/>
            <a:ahLst/>
            <a:cxnLst/>
            <a:rect l="l" t="t" r="r" b="b"/>
            <a:pathLst>
              <a:path w="3652040" h="2457874">
                <a:moveTo>
                  <a:pt x="0" y="0"/>
                </a:moveTo>
                <a:lnTo>
                  <a:pt x="3652041" y="0"/>
                </a:lnTo>
                <a:lnTo>
                  <a:pt x="3652041" y="2457874"/>
                </a:lnTo>
                <a:lnTo>
                  <a:pt x="0" y="2457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37560" y="4682284"/>
            <a:ext cx="3815891" cy="2568107"/>
          </a:xfrm>
          <a:custGeom>
            <a:avLst/>
            <a:gdLst/>
            <a:ahLst/>
            <a:cxnLst/>
            <a:rect l="l" t="t" r="r" b="b"/>
            <a:pathLst>
              <a:path w="3815891" h="2568107">
                <a:moveTo>
                  <a:pt x="0" y="0"/>
                </a:moveTo>
                <a:lnTo>
                  <a:pt x="3815892" y="0"/>
                </a:lnTo>
                <a:lnTo>
                  <a:pt x="3815892" y="2568107"/>
                </a:lnTo>
                <a:lnTo>
                  <a:pt x="0" y="2568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89601" y="2246337"/>
            <a:ext cx="3935319" cy="2648641"/>
          </a:xfrm>
          <a:custGeom>
            <a:avLst/>
            <a:gdLst/>
            <a:ahLst/>
            <a:cxnLst/>
            <a:rect l="l" t="t" r="r" b="b"/>
            <a:pathLst>
              <a:path w="3935319" h="2648641">
                <a:moveTo>
                  <a:pt x="0" y="0"/>
                </a:moveTo>
                <a:lnTo>
                  <a:pt x="3935318" y="0"/>
                </a:lnTo>
                <a:lnTo>
                  <a:pt x="3935318" y="2648641"/>
                </a:lnTo>
                <a:lnTo>
                  <a:pt x="0" y="26486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889305" y="4682283"/>
            <a:ext cx="3816187" cy="2568107"/>
          </a:xfrm>
          <a:custGeom>
            <a:avLst/>
            <a:gdLst/>
            <a:ahLst/>
            <a:cxnLst/>
            <a:rect l="l" t="t" r="r" b="b"/>
            <a:pathLst>
              <a:path w="3816187" h="2568107">
                <a:moveTo>
                  <a:pt x="0" y="0"/>
                </a:moveTo>
                <a:lnTo>
                  <a:pt x="3816187" y="0"/>
                </a:lnTo>
                <a:lnTo>
                  <a:pt x="3816187" y="2568107"/>
                </a:lnTo>
                <a:lnTo>
                  <a:pt x="0" y="25681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37560" y="7272469"/>
            <a:ext cx="3651745" cy="2457444"/>
          </a:xfrm>
          <a:custGeom>
            <a:avLst/>
            <a:gdLst/>
            <a:ahLst/>
            <a:cxnLst/>
            <a:rect l="l" t="t" r="r" b="b"/>
            <a:pathLst>
              <a:path w="3651744" h="2457444">
                <a:moveTo>
                  <a:pt x="0" y="0"/>
                </a:moveTo>
                <a:lnTo>
                  <a:pt x="3651745" y="0"/>
                </a:lnTo>
                <a:lnTo>
                  <a:pt x="3651745" y="2457444"/>
                </a:lnTo>
                <a:lnTo>
                  <a:pt x="0" y="24574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913424" y="7288272"/>
            <a:ext cx="3824644" cy="2432973"/>
          </a:xfrm>
          <a:custGeom>
            <a:avLst/>
            <a:gdLst/>
            <a:ahLst/>
            <a:cxnLst/>
            <a:rect l="l" t="t" r="r" b="b"/>
            <a:pathLst>
              <a:path w="3824644" h="2432973">
                <a:moveTo>
                  <a:pt x="0" y="0"/>
                </a:moveTo>
                <a:lnTo>
                  <a:pt x="3824644" y="0"/>
                </a:lnTo>
                <a:lnTo>
                  <a:pt x="3824644" y="2432973"/>
                </a:lnTo>
                <a:lnTo>
                  <a:pt x="0" y="2432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 descr="A picture containing text, road, outdoor, car  Description automatically generated"/>
          <p:cNvSpPr/>
          <p:nvPr/>
        </p:nvSpPr>
        <p:spPr>
          <a:xfrm>
            <a:off x="8725846" y="2274746"/>
            <a:ext cx="3531665" cy="2620232"/>
          </a:xfrm>
          <a:custGeom>
            <a:avLst/>
            <a:gdLst/>
            <a:ahLst/>
            <a:cxnLst/>
            <a:rect l="l" t="t" r="r" b="b"/>
            <a:pathLst>
              <a:path w="3531665" h="2620232">
                <a:moveTo>
                  <a:pt x="0" y="0"/>
                </a:moveTo>
                <a:lnTo>
                  <a:pt x="3531664" y="0"/>
                </a:lnTo>
                <a:lnTo>
                  <a:pt x="3531664" y="2620232"/>
                </a:lnTo>
                <a:lnTo>
                  <a:pt x="0" y="2620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 descr="A picture containing text, road, tree, outdoor  Description automatically generated"/>
          <p:cNvSpPr/>
          <p:nvPr/>
        </p:nvSpPr>
        <p:spPr>
          <a:xfrm>
            <a:off x="8705492" y="4717606"/>
            <a:ext cx="3552019" cy="2570667"/>
          </a:xfrm>
          <a:custGeom>
            <a:avLst/>
            <a:gdLst/>
            <a:ahLst/>
            <a:cxnLst/>
            <a:rect l="l" t="t" r="r" b="b"/>
            <a:pathLst>
              <a:path w="3552018" h="2570667">
                <a:moveTo>
                  <a:pt x="0" y="0"/>
                </a:moveTo>
                <a:lnTo>
                  <a:pt x="3552018" y="0"/>
                </a:lnTo>
                <a:lnTo>
                  <a:pt x="3552018" y="2570666"/>
                </a:lnTo>
                <a:lnTo>
                  <a:pt x="0" y="25706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 descr="A picture containing text, line, lined, several  Description automatically generated"/>
          <p:cNvSpPr/>
          <p:nvPr/>
        </p:nvSpPr>
        <p:spPr>
          <a:xfrm>
            <a:off x="8715800" y="7212122"/>
            <a:ext cx="3478959" cy="2517791"/>
          </a:xfrm>
          <a:custGeom>
            <a:avLst/>
            <a:gdLst/>
            <a:ahLst/>
            <a:cxnLst/>
            <a:rect l="l" t="t" r="r" b="b"/>
            <a:pathLst>
              <a:path w="3478959" h="2517791">
                <a:moveTo>
                  <a:pt x="0" y="0"/>
                </a:moveTo>
                <a:lnTo>
                  <a:pt x="3478959" y="0"/>
                </a:lnTo>
                <a:lnTo>
                  <a:pt x="3478959" y="2517791"/>
                </a:lnTo>
                <a:lnTo>
                  <a:pt x="0" y="2517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 descr="A picture containing car, road, outdoor, street  Description automatically generated"/>
          <p:cNvSpPr/>
          <p:nvPr/>
        </p:nvSpPr>
        <p:spPr>
          <a:xfrm>
            <a:off x="12183284" y="6045133"/>
            <a:ext cx="4867156" cy="3684780"/>
          </a:xfrm>
          <a:custGeom>
            <a:avLst/>
            <a:gdLst/>
            <a:ahLst/>
            <a:cxnLst/>
            <a:rect l="l" t="t" r="r" b="b"/>
            <a:pathLst>
              <a:path w="4867156" h="3684779">
                <a:moveTo>
                  <a:pt x="0" y="0"/>
                </a:moveTo>
                <a:lnTo>
                  <a:pt x="4867156" y="0"/>
                </a:lnTo>
                <a:lnTo>
                  <a:pt x="4867156" y="3684780"/>
                </a:lnTo>
                <a:lnTo>
                  <a:pt x="0" y="3684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 descr="A picture containing car, outdoor, road, red  Description automatically generated"/>
          <p:cNvSpPr/>
          <p:nvPr/>
        </p:nvSpPr>
        <p:spPr>
          <a:xfrm>
            <a:off x="12212836" y="2274746"/>
            <a:ext cx="4837604" cy="4038759"/>
          </a:xfrm>
          <a:custGeom>
            <a:avLst/>
            <a:gdLst/>
            <a:ahLst/>
            <a:cxnLst/>
            <a:rect l="l" t="t" r="r" b="b"/>
            <a:pathLst>
              <a:path w="4837604" h="4038759">
                <a:moveTo>
                  <a:pt x="0" y="0"/>
                </a:moveTo>
                <a:lnTo>
                  <a:pt x="4837604" y="0"/>
                </a:lnTo>
                <a:lnTo>
                  <a:pt x="4837604" y="4038759"/>
                </a:lnTo>
                <a:lnTo>
                  <a:pt x="0" y="403875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186868" y="394983"/>
            <a:ext cx="202221" cy="1379448"/>
            <a:chOff x="0" y="0"/>
            <a:chExt cx="269628" cy="18392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9621" cy="1839214"/>
            </a:xfrm>
            <a:custGeom>
              <a:avLst/>
              <a:gdLst/>
              <a:ahLst/>
              <a:cxnLst/>
              <a:rect l="l" t="t" r="r" b="b"/>
              <a:pathLst>
                <a:path w="269621" h="1839214">
                  <a:moveTo>
                    <a:pt x="0" y="0"/>
                  </a:moveTo>
                  <a:lnTo>
                    <a:pt x="269621" y="0"/>
                  </a:lnTo>
                  <a:lnTo>
                    <a:pt x="269621" y="1839214"/>
                  </a:lnTo>
                  <a:lnTo>
                    <a:pt x="0" y="1839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017340" y="145880"/>
            <a:ext cx="8653140" cy="1813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50ᵗʰ SHOP KICK-OFF EVENT </a:t>
            </a:r>
            <a:endParaRPr lang="en-US" sz="5400">
              <a:solidFill>
                <a:srgbClr val="FFFFFF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&amp; ROADSHOWS </a:t>
            </a:r>
            <a:endParaRPr lang="en-US" sz="5400">
              <a:solidFill>
                <a:srgbClr val="FFFFFF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64034" y="394983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43313" y="1800693"/>
            <a:ext cx="12695136" cy="6338144"/>
          </a:xfrm>
          <a:custGeom>
            <a:avLst/>
            <a:gdLst/>
            <a:ahLst/>
            <a:cxnLst/>
            <a:rect l="l" t="t" r="r" b="b"/>
            <a:pathLst>
              <a:path w="11064553" h="5476953">
                <a:moveTo>
                  <a:pt x="0" y="0"/>
                </a:moveTo>
                <a:lnTo>
                  <a:pt x="11064552" y="0"/>
                </a:lnTo>
                <a:lnTo>
                  <a:pt x="11064552" y="5476954"/>
                </a:lnTo>
                <a:lnTo>
                  <a:pt x="0" y="547695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alphaModFix amt="15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370976" y="2991267"/>
            <a:ext cx="153846" cy="235867"/>
            <a:chOff x="0" y="0"/>
            <a:chExt cx="4445000" cy="68148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5000" cy="6814820"/>
            </a:xfrm>
            <a:custGeom>
              <a:avLst/>
              <a:gdLst/>
              <a:ahLst/>
              <a:cxnLst/>
              <a:rect l="l" t="t" r="r" b="b"/>
              <a:pathLst>
                <a:path w="4445000" h="6814820">
                  <a:moveTo>
                    <a:pt x="4445000" y="2222500"/>
                  </a:moveTo>
                  <a:cubicBezTo>
                    <a:pt x="4445000" y="995680"/>
                    <a:pt x="3450590" y="0"/>
                    <a:pt x="2222500" y="0"/>
                  </a:cubicBezTo>
                  <a:cubicBezTo>
                    <a:pt x="995680" y="0"/>
                    <a:pt x="0" y="995680"/>
                    <a:pt x="0" y="2222500"/>
                  </a:cubicBezTo>
                  <a:cubicBezTo>
                    <a:pt x="0" y="2244090"/>
                    <a:pt x="2540" y="2265680"/>
                    <a:pt x="2540" y="2287270"/>
                  </a:cubicBezTo>
                  <a:lnTo>
                    <a:pt x="1270" y="2287270"/>
                  </a:lnTo>
                  <a:cubicBezTo>
                    <a:pt x="1270" y="2336800"/>
                    <a:pt x="5080" y="2388870"/>
                    <a:pt x="10160" y="2442210"/>
                  </a:cubicBezTo>
                  <a:cubicBezTo>
                    <a:pt x="11430" y="2452370"/>
                    <a:pt x="12700" y="2461260"/>
                    <a:pt x="13970" y="2471420"/>
                  </a:cubicBezTo>
                  <a:cubicBezTo>
                    <a:pt x="20320" y="2517140"/>
                    <a:pt x="26670" y="2564130"/>
                    <a:pt x="35560" y="2612390"/>
                  </a:cubicBezTo>
                  <a:cubicBezTo>
                    <a:pt x="41910" y="2646680"/>
                    <a:pt x="46990" y="2679700"/>
                    <a:pt x="55880" y="2712720"/>
                  </a:cubicBezTo>
                  <a:cubicBezTo>
                    <a:pt x="394970" y="4218940"/>
                    <a:pt x="2222500" y="6814820"/>
                    <a:pt x="2222500" y="6814820"/>
                  </a:cubicBezTo>
                  <a:cubicBezTo>
                    <a:pt x="2222500" y="6814820"/>
                    <a:pt x="3863340" y="4438650"/>
                    <a:pt x="4324350" y="2940050"/>
                  </a:cubicBezTo>
                  <a:cubicBezTo>
                    <a:pt x="4361180" y="2832100"/>
                    <a:pt x="4389120" y="2720340"/>
                    <a:pt x="4409440" y="2604770"/>
                  </a:cubicBezTo>
                  <a:cubicBezTo>
                    <a:pt x="4431030" y="2490470"/>
                    <a:pt x="4445000" y="2383790"/>
                    <a:pt x="4445000" y="2288540"/>
                  </a:cubicBezTo>
                  <a:cubicBezTo>
                    <a:pt x="4445000" y="2280920"/>
                    <a:pt x="4442460" y="2274570"/>
                    <a:pt x="4442460" y="2268220"/>
                  </a:cubicBezTo>
                  <a:cubicBezTo>
                    <a:pt x="4442460" y="2252980"/>
                    <a:pt x="4445000" y="2237740"/>
                    <a:pt x="4445000" y="2222500"/>
                  </a:cubicBezTo>
                  <a:close/>
                  <a:moveTo>
                    <a:pt x="2222500" y="3383280"/>
                  </a:moveTo>
                  <a:cubicBezTo>
                    <a:pt x="1572260" y="3383280"/>
                    <a:pt x="1045210" y="2856230"/>
                    <a:pt x="1045210" y="2207260"/>
                  </a:cubicBezTo>
                  <a:cubicBezTo>
                    <a:pt x="1045210" y="1557020"/>
                    <a:pt x="1572260" y="1031240"/>
                    <a:pt x="2222500" y="1031240"/>
                  </a:cubicBezTo>
                  <a:cubicBezTo>
                    <a:pt x="2871470" y="1031240"/>
                    <a:pt x="3398520" y="1558290"/>
                    <a:pt x="3398520" y="2207260"/>
                  </a:cubicBezTo>
                  <a:cubicBezTo>
                    <a:pt x="3399790" y="2856230"/>
                    <a:pt x="2871470" y="3383280"/>
                    <a:pt x="2222500" y="338328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69234" y="8601232"/>
            <a:ext cx="1961275" cy="206666"/>
            <a:chOff x="0" y="0"/>
            <a:chExt cx="10708940" cy="110617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710211" cy="1106170"/>
            </a:xfrm>
            <a:custGeom>
              <a:avLst/>
              <a:gdLst/>
              <a:ahLst/>
              <a:cxnLst/>
              <a:rect l="l" t="t" r="r" b="b"/>
              <a:pathLst>
                <a:path w="10710211" h="1106170">
                  <a:moveTo>
                    <a:pt x="10156490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0156490" y="0"/>
                  </a:lnTo>
                  <a:cubicBezTo>
                    <a:pt x="10462561" y="0"/>
                    <a:pt x="10710211" y="247650"/>
                    <a:pt x="10710211" y="553720"/>
                  </a:cubicBezTo>
                  <a:cubicBezTo>
                    <a:pt x="10708940" y="858520"/>
                    <a:pt x="10461290" y="1106170"/>
                    <a:pt x="10156490" y="1106170"/>
                  </a:cubicBezTo>
                  <a:close/>
                </a:path>
              </a:pathLst>
            </a:custGeom>
            <a:solidFill>
              <a:srgbClr val="FFDCC0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87609" y="8601232"/>
            <a:ext cx="1915143" cy="206666"/>
            <a:chOff x="0" y="0"/>
            <a:chExt cx="10457052" cy="11061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458322" cy="1106170"/>
            </a:xfrm>
            <a:custGeom>
              <a:avLst/>
              <a:gdLst/>
              <a:ahLst/>
              <a:cxnLst/>
              <a:rect l="l" t="t" r="r" b="b"/>
              <a:pathLst>
                <a:path w="10458322" h="1106170">
                  <a:moveTo>
                    <a:pt x="9904602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9904602" y="0"/>
                  </a:lnTo>
                  <a:cubicBezTo>
                    <a:pt x="10210672" y="0"/>
                    <a:pt x="10458322" y="247650"/>
                    <a:pt x="10458322" y="553720"/>
                  </a:cubicBezTo>
                  <a:cubicBezTo>
                    <a:pt x="10457052" y="858520"/>
                    <a:pt x="10209402" y="1106170"/>
                    <a:pt x="9904602" y="1106170"/>
                  </a:cubicBezTo>
                  <a:close/>
                </a:path>
              </a:pathLst>
            </a:custGeom>
            <a:solidFill>
              <a:srgbClr val="FFCE9D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105984" y="8601232"/>
            <a:ext cx="2056039" cy="206666"/>
            <a:chOff x="0" y="0"/>
            <a:chExt cx="11226375" cy="11061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27645" cy="1106170"/>
            </a:xfrm>
            <a:custGeom>
              <a:avLst/>
              <a:gdLst/>
              <a:ahLst/>
              <a:cxnLst/>
              <a:rect l="l" t="t" r="r" b="b"/>
              <a:pathLst>
                <a:path w="11227645" h="1106170">
                  <a:moveTo>
                    <a:pt x="10673924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0673924" y="0"/>
                  </a:lnTo>
                  <a:cubicBezTo>
                    <a:pt x="10979995" y="0"/>
                    <a:pt x="11227645" y="247650"/>
                    <a:pt x="11227645" y="553720"/>
                  </a:cubicBezTo>
                  <a:cubicBezTo>
                    <a:pt x="11226374" y="858520"/>
                    <a:pt x="10978724" y="1106170"/>
                    <a:pt x="10673924" y="1106170"/>
                  </a:cubicBezTo>
                  <a:close/>
                </a:path>
              </a:pathLst>
            </a:custGeom>
            <a:solidFill>
              <a:srgbClr val="FAB671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703235" y="8601232"/>
            <a:ext cx="1901096" cy="206666"/>
            <a:chOff x="0" y="0"/>
            <a:chExt cx="10380356" cy="110617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381626" cy="1106170"/>
            </a:xfrm>
            <a:custGeom>
              <a:avLst/>
              <a:gdLst/>
              <a:ahLst/>
              <a:cxnLst/>
              <a:rect l="l" t="t" r="r" b="b"/>
              <a:pathLst>
                <a:path w="10381626" h="1106170">
                  <a:moveTo>
                    <a:pt x="982790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9827906" y="0"/>
                  </a:lnTo>
                  <a:cubicBezTo>
                    <a:pt x="10133976" y="0"/>
                    <a:pt x="10381626" y="247650"/>
                    <a:pt x="10381626" y="553720"/>
                  </a:cubicBezTo>
                  <a:cubicBezTo>
                    <a:pt x="10380356" y="858520"/>
                    <a:pt x="10132706" y="1106170"/>
                    <a:pt x="9827906" y="1106170"/>
                  </a:cubicBezTo>
                  <a:close/>
                </a:path>
              </a:pathLst>
            </a:custGeom>
            <a:solidFill>
              <a:srgbClr val="FFA952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27616" y="8601232"/>
            <a:ext cx="2056525" cy="206666"/>
            <a:chOff x="0" y="0"/>
            <a:chExt cx="11229024" cy="110617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30294" cy="1106170"/>
            </a:xfrm>
            <a:custGeom>
              <a:avLst/>
              <a:gdLst/>
              <a:ahLst/>
              <a:cxnLst/>
              <a:rect l="l" t="t" r="r" b="b"/>
              <a:pathLst>
                <a:path w="11230294" h="1106170">
                  <a:moveTo>
                    <a:pt x="10676574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0676574" y="0"/>
                  </a:lnTo>
                  <a:cubicBezTo>
                    <a:pt x="10982644" y="0"/>
                    <a:pt x="11230294" y="247650"/>
                    <a:pt x="11230294" y="553720"/>
                  </a:cubicBezTo>
                  <a:cubicBezTo>
                    <a:pt x="11229024" y="858520"/>
                    <a:pt x="10981374" y="1106170"/>
                    <a:pt x="10676574" y="1106170"/>
                  </a:cubicBezTo>
                  <a:close/>
                </a:path>
              </a:pathLst>
            </a:custGeom>
            <a:solidFill>
              <a:srgbClr val="FDA854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961107" y="8601232"/>
            <a:ext cx="1980325" cy="206666"/>
            <a:chOff x="0" y="0"/>
            <a:chExt cx="10812957" cy="110617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814227" cy="1106170"/>
            </a:xfrm>
            <a:custGeom>
              <a:avLst/>
              <a:gdLst/>
              <a:ahLst/>
              <a:cxnLst/>
              <a:rect l="l" t="t" r="r" b="b"/>
              <a:pathLst>
                <a:path w="10814227" h="1106170">
                  <a:moveTo>
                    <a:pt x="10260507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0260507" y="0"/>
                  </a:lnTo>
                  <a:cubicBezTo>
                    <a:pt x="10566577" y="0"/>
                    <a:pt x="10814227" y="247650"/>
                    <a:pt x="10814227" y="553720"/>
                  </a:cubicBezTo>
                  <a:cubicBezTo>
                    <a:pt x="10812957" y="858520"/>
                    <a:pt x="10565307" y="1106170"/>
                    <a:pt x="10260507" y="1106170"/>
                  </a:cubicBezTo>
                  <a:close/>
                </a:path>
              </a:pathLst>
            </a:custGeom>
            <a:solidFill>
              <a:srgbClr val="FAAB35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579482" y="8601232"/>
            <a:ext cx="2006463" cy="206666"/>
            <a:chOff x="0" y="0"/>
            <a:chExt cx="10955679" cy="110617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956950" cy="1106170"/>
            </a:xfrm>
            <a:custGeom>
              <a:avLst/>
              <a:gdLst/>
              <a:ahLst/>
              <a:cxnLst/>
              <a:rect l="l" t="t" r="r" b="b"/>
              <a:pathLst>
                <a:path w="10956950" h="1106170">
                  <a:moveTo>
                    <a:pt x="10403229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0403229" y="0"/>
                  </a:lnTo>
                  <a:cubicBezTo>
                    <a:pt x="10709300" y="0"/>
                    <a:pt x="10956950" y="247650"/>
                    <a:pt x="10956950" y="553720"/>
                  </a:cubicBezTo>
                  <a:cubicBezTo>
                    <a:pt x="10955679" y="858520"/>
                    <a:pt x="10708029" y="1106170"/>
                    <a:pt x="10403229" y="1106170"/>
                  </a:cubicBezTo>
                  <a:close/>
                </a:path>
              </a:pathLst>
            </a:custGeom>
            <a:solidFill>
              <a:srgbClr val="FF9C08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133064" y="8601232"/>
            <a:ext cx="1893499" cy="206666"/>
            <a:chOff x="0" y="0"/>
            <a:chExt cx="10338873" cy="110617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340143" cy="1106170"/>
            </a:xfrm>
            <a:custGeom>
              <a:avLst/>
              <a:gdLst/>
              <a:ahLst/>
              <a:cxnLst/>
              <a:rect l="l" t="t" r="r" b="b"/>
              <a:pathLst>
                <a:path w="10340143" h="1106170">
                  <a:moveTo>
                    <a:pt x="9786424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9786424" y="0"/>
                  </a:lnTo>
                  <a:cubicBezTo>
                    <a:pt x="10092493" y="0"/>
                    <a:pt x="10340143" y="247650"/>
                    <a:pt x="10340143" y="553720"/>
                  </a:cubicBezTo>
                  <a:cubicBezTo>
                    <a:pt x="10338874" y="858520"/>
                    <a:pt x="10091224" y="1106170"/>
                    <a:pt x="9786424" y="1106170"/>
                  </a:cubicBezTo>
                  <a:close/>
                </a:path>
              </a:pathLst>
            </a:custGeom>
            <a:solidFill>
              <a:srgbClr val="FF8302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144174" y="172686"/>
              <a:ext cx="796232" cy="762069"/>
            </a:xfrm>
            <a:custGeom>
              <a:avLst/>
              <a:gdLst/>
              <a:ahLst/>
              <a:cxnLst/>
              <a:rect l="l" t="t" r="r" b="b"/>
              <a:pathLst>
                <a:path w="796232" h="762069">
                  <a:moveTo>
                    <a:pt x="398116" y="34"/>
                  </a:moveTo>
                  <a:cubicBezTo>
                    <a:pt x="261975" y="0"/>
                    <a:pt x="136161" y="72610"/>
                    <a:pt x="68080" y="190506"/>
                  </a:cubicBezTo>
                  <a:cubicBezTo>
                    <a:pt x="0" y="308402"/>
                    <a:pt x="0" y="453666"/>
                    <a:pt x="68080" y="571562"/>
                  </a:cubicBezTo>
                  <a:cubicBezTo>
                    <a:pt x="136161" y="689458"/>
                    <a:pt x="261975" y="762068"/>
                    <a:pt x="398116" y="762034"/>
                  </a:cubicBezTo>
                  <a:cubicBezTo>
                    <a:pt x="534257" y="762068"/>
                    <a:pt x="660071" y="689458"/>
                    <a:pt x="728152" y="571562"/>
                  </a:cubicBezTo>
                  <a:cubicBezTo>
                    <a:pt x="796232" y="453666"/>
                    <a:pt x="796232" y="308402"/>
                    <a:pt x="728152" y="190506"/>
                  </a:cubicBezTo>
                  <a:cubicBezTo>
                    <a:pt x="660071" y="72610"/>
                    <a:pt x="534257" y="0"/>
                    <a:pt x="398116" y="3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Freeform 29"/>
          <p:cNvSpPr/>
          <p:nvPr/>
        </p:nvSpPr>
        <p:spPr>
          <a:xfrm>
            <a:off x="15833154" y="8484515"/>
            <a:ext cx="487770" cy="426799"/>
          </a:xfrm>
          <a:custGeom>
            <a:avLst/>
            <a:gdLst/>
            <a:ahLst/>
            <a:cxnLst/>
            <a:rect l="l" t="t" r="r" b="b"/>
            <a:pathLst>
              <a:path w="487770" h="426799">
                <a:moveTo>
                  <a:pt x="0" y="0"/>
                </a:moveTo>
                <a:lnTo>
                  <a:pt x="487770" y="0"/>
                </a:lnTo>
                <a:lnTo>
                  <a:pt x="487770" y="426799"/>
                </a:lnTo>
                <a:lnTo>
                  <a:pt x="0" y="4267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16343091" y="326441"/>
            <a:ext cx="1661306" cy="856833"/>
          </a:xfrm>
          <a:custGeom>
            <a:avLst/>
            <a:gdLst/>
            <a:ahLst/>
            <a:cxnLst/>
            <a:rect l="l" t="t" r="r" b="b"/>
            <a:pathLst>
              <a:path w="803385" h="427809">
                <a:moveTo>
                  <a:pt x="0" y="0"/>
                </a:moveTo>
                <a:lnTo>
                  <a:pt x="803385" y="0"/>
                </a:lnTo>
                <a:lnTo>
                  <a:pt x="803385" y="427809"/>
                </a:lnTo>
                <a:lnTo>
                  <a:pt x="0" y="4278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3282209" y="425486"/>
            <a:ext cx="12744588" cy="1059928"/>
            <a:chOff x="0" y="-47625"/>
            <a:chExt cx="15116291" cy="1413237"/>
          </a:xfrm>
        </p:grpSpPr>
        <p:sp>
          <p:nvSpPr>
            <p:cNvPr id="32" name="TextBox 32"/>
            <p:cNvSpPr txBox="1"/>
            <p:nvPr/>
          </p:nvSpPr>
          <p:spPr>
            <a:xfrm>
              <a:off x="2360200" y="786915"/>
              <a:ext cx="10714225" cy="578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40"/>
                </a:lnSpc>
              </a:pPr>
              <a:r>
                <a:rPr lang="vi-VN" sz="2600" b="1" spc="130" dirty="0">
                  <a:solidFill>
                    <a:srgbClr val="191919"/>
                  </a:solidFill>
                  <a:latin typeface="Arial" panose="020B0604020202020204" pitchFamily="34" charset="0"/>
                  <a:ea typeface="Aileron Regular Bold" panose="020F0502020204030204"/>
                  <a:cs typeface="Arial" panose="020B0604020202020204" pitchFamily="34" charset="0"/>
                  <a:sym typeface="Aileron Regular Bold" panose="020F0502020204030204"/>
                </a:rPr>
                <a:t>Sin</a:t>
              </a:r>
              <a:r>
                <a:rPr lang="en-US" sz="2600" b="1" spc="130" dirty="0" err="1">
                  <a:solidFill>
                    <a:srgbClr val="191919"/>
                  </a:solidFill>
                  <a:latin typeface="Arial" panose="020B0604020202020204" pitchFamily="34" charset="0"/>
                  <a:ea typeface="Aileron Regular Bold" panose="020F0502020204030204"/>
                  <a:cs typeface="Arial" panose="020B0604020202020204" pitchFamily="34" charset="0"/>
                  <a:sym typeface="Aileron Regular Bold" panose="020F0502020204030204"/>
                </a:rPr>
                <a:t>ce</a:t>
              </a:r>
              <a:r>
                <a:rPr lang="en-US" sz="2600" b="1" spc="130" dirty="0">
                  <a:solidFill>
                    <a:srgbClr val="191919"/>
                  </a:solidFill>
                  <a:latin typeface="Arial" panose="020B0604020202020204" pitchFamily="34" charset="0"/>
                  <a:ea typeface="Aileron Regular Bold" panose="020F0502020204030204"/>
                  <a:cs typeface="Arial" panose="020B0604020202020204" pitchFamily="34" charset="0"/>
                  <a:sym typeface="Aileron Regular Bold" panose="020F0502020204030204"/>
                </a:rPr>
                <a:t> 2017</a:t>
              </a:r>
              <a:endParaRPr lang="en-US" sz="2600" b="1" spc="130" dirty="0">
                <a:solidFill>
                  <a:srgbClr val="191919"/>
                </a:solidFill>
                <a:latin typeface="Arial" panose="020B0604020202020204" pitchFamily="34" charset="0"/>
                <a:ea typeface="Aileron Regular Bold" panose="020F0502020204030204"/>
                <a:cs typeface="Arial" panose="020B0604020202020204" pitchFamily="34" charset="0"/>
                <a:sym typeface="Aileron Regular Bold" panose="020F0502020204030204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15116291" cy="8036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5"/>
                </a:lnSpc>
                <a:spcBef>
                  <a:spcPct val="0"/>
                </a:spcBef>
              </a:pPr>
              <a:r>
                <a:rPr lang="vi-VN" sz="4000" b="1" cap="all" spc="107">
                  <a:solidFill>
                    <a:srgbClr val="F48E2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ileron Heavy" panose="00000A00000000000000"/>
                  <a:cs typeface="Arial" panose="020B0604020202020204" pitchFamily="34" charset="0"/>
                  <a:sym typeface="Aileron Heavy" panose="00000A00000000000000"/>
                </a:rPr>
                <a:t>sustainable growing</a:t>
              </a:r>
              <a:endParaRPr lang="en-US" sz="4000" b="1" cap="all" spc="107">
                <a:solidFill>
                  <a:srgbClr val="F48E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ileron Heavy" panose="00000A00000000000000"/>
                <a:cs typeface="Arial" panose="020B0604020202020204" pitchFamily="34" charset="0"/>
                <a:sym typeface="Aileron Heavy" panose="00000A00000000000000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630588" y="9048085"/>
            <a:ext cx="160620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00"/>
              </a:lnSpc>
            </a:pPr>
            <a:r>
              <a:rPr lang="en-US" sz="2500" b="1">
                <a:solidFill>
                  <a:srgbClr val="EE7B22"/>
                </a:solidFill>
                <a:latin typeface="Arial" panose="020B0604020202020204" pitchFamily="34" charset="0"/>
                <a:ea typeface="Aileron Regular Bold" panose="020F0502020204030204"/>
                <a:cs typeface="Arial" panose="020B0604020202020204" pitchFamily="34" charset="0"/>
                <a:sym typeface="Aileron Regular Bold" panose="020F0502020204030204"/>
              </a:rPr>
              <a:t>2022</a:t>
            </a:r>
            <a:r>
              <a:rPr lang="en-US" sz="2500">
                <a:solidFill>
                  <a:srgbClr val="191919"/>
                </a:solidFill>
                <a:latin typeface="Arial" panose="020B0604020202020204" pitchFamily="34" charset="0"/>
                <a:ea typeface="Aileron Regular" panose="00000500000000000000"/>
                <a:cs typeface="Arial" panose="020B0604020202020204" pitchFamily="34" charset="0"/>
                <a:sym typeface="Aileron Regular" panose="00000500000000000000"/>
              </a:rPr>
              <a:t> </a:t>
            </a:r>
            <a:endParaRPr lang="en-US" sz="2500">
              <a:solidFill>
                <a:srgbClr val="191919"/>
              </a:solidFill>
              <a:latin typeface="Arial" panose="020B0604020202020204" pitchFamily="34" charset="0"/>
              <a:ea typeface="Aileron Regular" panose="00000500000000000000"/>
              <a:cs typeface="Arial" panose="020B0604020202020204" pitchFamily="34" charset="0"/>
              <a:sym typeface="Aileron Regular" panose="00000500000000000000"/>
            </a:endParaRPr>
          </a:p>
          <a:p>
            <a:pPr algn="just">
              <a:lnSpc>
                <a:spcPts val="2700"/>
              </a:lnSpc>
            </a:pPr>
            <a:r>
              <a:rPr lang="en-US" sz="2500">
                <a:solidFill>
                  <a:srgbClr val="191919"/>
                </a:solidFill>
                <a:latin typeface="Arial" panose="020B0604020202020204" pitchFamily="34" charset="0"/>
                <a:ea typeface="Aileron Regular" panose="00000500000000000000"/>
                <a:cs typeface="Arial" panose="020B0604020202020204" pitchFamily="34" charset="0"/>
                <a:sym typeface="Aileron Regular" panose="00000500000000000000"/>
              </a:rPr>
              <a:t>Momentum Growth</a:t>
            </a:r>
            <a:endParaRPr lang="en-US" sz="2500">
              <a:solidFill>
                <a:srgbClr val="191919"/>
              </a:solidFill>
              <a:latin typeface="Arial" panose="020B0604020202020204" pitchFamily="34" charset="0"/>
              <a:ea typeface="Aileron Regular" panose="00000500000000000000"/>
              <a:cs typeface="Arial" panose="020B0604020202020204" pitchFamily="34" charset="0"/>
              <a:sym typeface="Aileron Regular" panose="00000500000000000000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190143" y="9078485"/>
            <a:ext cx="3180834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500" b="1">
                <a:solidFill>
                  <a:srgbClr val="EE7B22"/>
                </a:solidFill>
                <a:latin typeface="Arial" panose="020B0604020202020204" pitchFamily="34" charset="0"/>
                <a:ea typeface="Aileron Regular Bold" panose="020F0502020204030204"/>
                <a:cs typeface="Arial" panose="020B0604020202020204" pitchFamily="34" charset="0"/>
                <a:sym typeface="Aileron Regular Bold" panose="020F0502020204030204"/>
              </a:rPr>
              <a:t>2019–2021 </a:t>
            </a:r>
            <a:endParaRPr lang="en-US" sz="2500" b="1">
              <a:solidFill>
                <a:srgbClr val="EE7B22"/>
              </a:solidFill>
              <a:latin typeface="Arial" panose="020B0604020202020204" pitchFamily="34" charset="0"/>
              <a:ea typeface="Aileron Regular Bold" panose="020F0502020204030204"/>
              <a:cs typeface="Arial" panose="020B0604020202020204" pitchFamily="34" charset="0"/>
              <a:sym typeface="Aileron Regular Bold" panose="020F0502020204030204"/>
            </a:endParaRPr>
          </a:p>
          <a:p>
            <a:pPr algn="l">
              <a:lnSpc>
                <a:spcPts val="2700"/>
              </a:lnSpc>
            </a:pPr>
            <a:r>
              <a:rPr lang="en-US" sz="2500">
                <a:solidFill>
                  <a:srgbClr val="191919"/>
                </a:solidFill>
                <a:latin typeface="Arial" panose="020B0604020202020204" pitchFamily="34" charset="0"/>
                <a:ea typeface="Aileron Regular" panose="00000500000000000000"/>
                <a:cs typeface="Arial" panose="020B0604020202020204" pitchFamily="34" charset="0"/>
                <a:sym typeface="Aileron Regular" panose="00000500000000000000"/>
              </a:rPr>
              <a:t>Through Safe Growth Amid Covid</a:t>
            </a:r>
            <a:endParaRPr lang="en-US" sz="2500">
              <a:solidFill>
                <a:srgbClr val="191919"/>
              </a:solidFill>
              <a:latin typeface="Arial" panose="020B0604020202020204" pitchFamily="34" charset="0"/>
              <a:ea typeface="Aileron Regular" panose="00000500000000000000"/>
              <a:cs typeface="Arial" panose="020B0604020202020204" pitchFamily="34" charset="0"/>
              <a:sym typeface="Aileron Regular" panose="0000050000000000000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4514014" y="9048085"/>
            <a:ext cx="148879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500" b="1">
                <a:solidFill>
                  <a:srgbClr val="EE7B22"/>
                </a:solidFill>
                <a:latin typeface="Arial" panose="020B0604020202020204" pitchFamily="34" charset="0"/>
                <a:ea typeface="Aileron Regular Bold" panose="020F0502020204030204"/>
                <a:cs typeface="Arial" panose="020B0604020202020204" pitchFamily="34" charset="0"/>
                <a:sym typeface="Aileron Regular Bold" panose="020F0502020204030204"/>
              </a:rPr>
              <a:t>2018</a:t>
            </a:r>
            <a:endParaRPr lang="en-US" sz="2500" b="1">
              <a:solidFill>
                <a:srgbClr val="EE7B22"/>
              </a:solidFill>
              <a:latin typeface="Arial" panose="020B0604020202020204" pitchFamily="34" charset="0"/>
              <a:ea typeface="Aileron Regular Bold" panose="020F0502020204030204"/>
              <a:cs typeface="Arial" panose="020B0604020202020204" pitchFamily="34" charset="0"/>
              <a:sym typeface="Aileron Regular Bold" panose="020F0502020204030204"/>
            </a:endParaRPr>
          </a:p>
          <a:p>
            <a:pPr algn="l">
              <a:lnSpc>
                <a:spcPts val="2700"/>
              </a:lnSpc>
            </a:pPr>
            <a:r>
              <a:rPr lang="en-US" sz="2500">
                <a:solidFill>
                  <a:srgbClr val="191919"/>
                </a:solidFill>
                <a:latin typeface="Arial" panose="020B0604020202020204" pitchFamily="34" charset="0"/>
                <a:ea typeface="Aileron Regular" panose="00000500000000000000"/>
                <a:cs typeface="Arial" panose="020B0604020202020204" pitchFamily="34" charset="0"/>
                <a:sym typeface="Aileron Regular" panose="00000500000000000000"/>
              </a:rPr>
              <a:t>Re-Model</a:t>
            </a:r>
            <a:endParaRPr lang="en-US" sz="2500">
              <a:solidFill>
                <a:srgbClr val="191919"/>
              </a:solidFill>
              <a:latin typeface="Arial" panose="020B0604020202020204" pitchFamily="34" charset="0"/>
              <a:ea typeface="Aileron Regular" panose="00000500000000000000"/>
              <a:cs typeface="Arial" panose="020B0604020202020204" pitchFamily="34" charset="0"/>
              <a:sym typeface="Aileron Regular" panose="00000500000000000000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869234" y="9077542"/>
            <a:ext cx="148879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500" b="1">
                <a:solidFill>
                  <a:srgbClr val="EE7B22"/>
                </a:solidFill>
                <a:latin typeface="Arial" panose="020B0604020202020204" pitchFamily="34" charset="0"/>
                <a:ea typeface="Aileron Regular Bold" panose="020F0502020204030204"/>
                <a:cs typeface="Arial" panose="020B0604020202020204" pitchFamily="34" charset="0"/>
                <a:sym typeface="Aileron Regular Bold" panose="020F0502020204030204"/>
              </a:rPr>
              <a:t>2017</a:t>
            </a:r>
            <a:r>
              <a:rPr lang="en-US" sz="2500">
                <a:solidFill>
                  <a:srgbClr val="191919"/>
                </a:solidFill>
                <a:latin typeface="Arial" panose="020B0604020202020204" pitchFamily="34" charset="0"/>
                <a:ea typeface="Aileron Regular" panose="00000500000000000000"/>
                <a:cs typeface="Arial" panose="020B0604020202020204" pitchFamily="34" charset="0"/>
                <a:sym typeface="Aileron Regular" panose="00000500000000000000"/>
              </a:rPr>
              <a:t> Founded</a:t>
            </a:r>
            <a:endParaRPr lang="en-US" sz="2500">
              <a:solidFill>
                <a:srgbClr val="191919"/>
              </a:solidFill>
              <a:latin typeface="Arial" panose="020B0604020202020204" pitchFamily="34" charset="0"/>
              <a:ea typeface="Aileron Regular" panose="00000500000000000000"/>
              <a:cs typeface="Arial" panose="020B0604020202020204" pitchFamily="34" charset="0"/>
              <a:sym typeface="Aileron Regular" panose="0000050000000000000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4133064" y="9078485"/>
            <a:ext cx="2506208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500" b="1">
                <a:solidFill>
                  <a:srgbClr val="EE7B22"/>
                </a:solidFill>
                <a:latin typeface="Arial" panose="020B0604020202020204" pitchFamily="34" charset="0"/>
                <a:ea typeface="Aileron Regular Bold" panose="020F0502020204030204"/>
                <a:cs typeface="Arial" panose="020B0604020202020204" pitchFamily="34" charset="0"/>
                <a:sym typeface="Aileron Regular Bold" panose="020F0502020204030204"/>
              </a:rPr>
              <a:t>2025</a:t>
            </a:r>
            <a:endParaRPr lang="en-US" sz="2500" b="1">
              <a:solidFill>
                <a:srgbClr val="EE7B22"/>
              </a:solidFill>
              <a:latin typeface="Arial" panose="020B0604020202020204" pitchFamily="34" charset="0"/>
              <a:ea typeface="Aileron Regular Bold" panose="020F0502020204030204"/>
              <a:cs typeface="Arial" panose="020B0604020202020204" pitchFamily="34" charset="0"/>
              <a:sym typeface="Aileron Regular Bold" panose="020F0502020204030204"/>
            </a:endParaRPr>
          </a:p>
          <a:p>
            <a:pPr algn="l">
              <a:lnSpc>
                <a:spcPts val="2700"/>
              </a:lnSpc>
            </a:pPr>
            <a:r>
              <a:rPr lang="en-US" sz="2500">
                <a:solidFill>
                  <a:srgbClr val="191919"/>
                </a:solidFill>
                <a:latin typeface="Arial" panose="020B0604020202020204" pitchFamily="34" charset="0"/>
                <a:ea typeface="Aileron Regular" panose="00000500000000000000"/>
                <a:cs typeface="Arial" panose="020B0604020202020204" pitchFamily="34" charset="0"/>
                <a:sym typeface="Aileron Regular" panose="00000500000000000000"/>
              </a:rPr>
              <a:t>Cross-Border Expansion</a:t>
            </a:r>
            <a:endParaRPr lang="en-US" sz="2500">
              <a:solidFill>
                <a:srgbClr val="191919"/>
              </a:solidFill>
              <a:latin typeface="Arial" panose="020B0604020202020204" pitchFamily="34" charset="0"/>
              <a:ea typeface="Aileron Regular" panose="00000500000000000000"/>
              <a:cs typeface="Arial" panose="020B0604020202020204" pitchFamily="34" charset="0"/>
              <a:sym typeface="Aileron Regular" panose="00000500000000000000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922769" y="9078485"/>
            <a:ext cx="198055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500" b="1">
                <a:solidFill>
                  <a:srgbClr val="EE7B22"/>
                </a:solidFill>
                <a:latin typeface="Arial" panose="020B0604020202020204" pitchFamily="34" charset="0"/>
                <a:ea typeface="Aileron Regular Bold" panose="020F0502020204030204"/>
                <a:cs typeface="Arial" panose="020B0604020202020204" pitchFamily="34" charset="0"/>
                <a:sym typeface="Aileron Regular Bold" panose="020F0502020204030204"/>
              </a:rPr>
              <a:t>2023–2024</a:t>
            </a:r>
            <a:r>
              <a:rPr lang="en-US" sz="2500">
                <a:solidFill>
                  <a:srgbClr val="191919"/>
                </a:solidFill>
                <a:latin typeface="Arial" panose="020B0604020202020204" pitchFamily="34" charset="0"/>
                <a:ea typeface="Aileron Regular" panose="00000500000000000000"/>
                <a:cs typeface="Arial" panose="020B0604020202020204" pitchFamily="34" charset="0"/>
                <a:sym typeface="Aileron Regular" panose="00000500000000000000"/>
              </a:rPr>
              <a:t> 3X Growth</a:t>
            </a:r>
            <a:endParaRPr lang="en-US" sz="2500">
              <a:solidFill>
                <a:srgbClr val="191919"/>
              </a:solidFill>
              <a:latin typeface="Arial" panose="020B0604020202020204" pitchFamily="34" charset="0"/>
              <a:ea typeface="Aileron Regular" panose="00000500000000000000"/>
              <a:cs typeface="Arial" panose="020B0604020202020204" pitchFamily="34" charset="0"/>
              <a:sym typeface="Aileron Regular" panose="0000050000000000000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869234" y="8224990"/>
            <a:ext cx="474079" cy="27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500">
                <a:solidFill>
                  <a:srgbClr val="EE7D22"/>
                </a:solidFill>
                <a:latin typeface="Arial" panose="020B0604020202020204" pitchFamily="34" charset="0"/>
                <a:ea typeface="Aileron Heavy" panose="00000A00000000000000"/>
                <a:cs typeface="Arial" panose="020B0604020202020204" pitchFamily="34" charset="0"/>
                <a:sym typeface="Aileron Heavy" panose="00000A00000000000000"/>
              </a:rPr>
              <a:t>1</a:t>
            </a:r>
            <a:endParaRPr lang="en-US" sz="2500">
              <a:solidFill>
                <a:srgbClr val="EE7D22"/>
              </a:solidFill>
              <a:latin typeface="Arial" panose="020B0604020202020204" pitchFamily="34" charset="0"/>
              <a:ea typeface="Aileron Heavy" panose="00000A00000000000000"/>
              <a:cs typeface="Arial" panose="020B0604020202020204" pitchFamily="34" charset="0"/>
              <a:sym typeface="Aileron Heavy" panose="00000A0000000000000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4515501" y="8224990"/>
            <a:ext cx="474079" cy="27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500">
                <a:solidFill>
                  <a:srgbClr val="EE7B22"/>
                </a:solidFill>
                <a:latin typeface="Arial" panose="020B0604020202020204" pitchFamily="34" charset="0"/>
                <a:ea typeface="Aileron Heavy" panose="00000A00000000000000"/>
                <a:cs typeface="Arial" panose="020B0604020202020204" pitchFamily="34" charset="0"/>
                <a:sym typeface="Aileron Heavy" panose="00000A00000000000000"/>
              </a:rPr>
              <a:t>2</a:t>
            </a:r>
            <a:endParaRPr lang="en-US" sz="2500">
              <a:solidFill>
                <a:srgbClr val="EE7B22"/>
              </a:solidFill>
              <a:latin typeface="Arial" panose="020B0604020202020204" pitchFamily="34" charset="0"/>
              <a:ea typeface="Aileron Heavy" panose="00000A00000000000000"/>
              <a:cs typeface="Arial" panose="020B0604020202020204" pitchFamily="34" charset="0"/>
              <a:sym typeface="Aileron Heavy" panose="00000A00000000000000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6143177" y="8224990"/>
            <a:ext cx="474079" cy="27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500">
                <a:solidFill>
                  <a:srgbClr val="EE7B22"/>
                </a:solidFill>
                <a:latin typeface="Arial" panose="020B0604020202020204" pitchFamily="34" charset="0"/>
                <a:ea typeface="Aileron Heavy" panose="00000A00000000000000"/>
                <a:cs typeface="Arial" panose="020B0604020202020204" pitchFamily="34" charset="0"/>
                <a:sym typeface="Aileron Heavy" panose="00000A00000000000000"/>
              </a:rPr>
              <a:t>3</a:t>
            </a:r>
            <a:endParaRPr lang="en-US" sz="2500">
              <a:solidFill>
                <a:srgbClr val="EE7B22"/>
              </a:solidFill>
              <a:latin typeface="Arial" panose="020B0604020202020204" pitchFamily="34" charset="0"/>
              <a:ea typeface="Aileron Heavy" panose="00000A00000000000000"/>
              <a:cs typeface="Arial" panose="020B0604020202020204" pitchFamily="34" charset="0"/>
              <a:sym typeface="Aileron Heavy" panose="00000A00000000000000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7703235" y="8224990"/>
            <a:ext cx="474079" cy="27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500">
                <a:solidFill>
                  <a:srgbClr val="EE7B22"/>
                </a:solidFill>
                <a:latin typeface="Arial" panose="020B0604020202020204" pitchFamily="34" charset="0"/>
                <a:ea typeface="Aileron Heavy" panose="00000A00000000000000"/>
                <a:cs typeface="Arial" panose="020B0604020202020204" pitchFamily="34" charset="0"/>
                <a:sym typeface="Aileron Heavy" panose="00000A00000000000000"/>
              </a:rPr>
              <a:t>4</a:t>
            </a:r>
            <a:endParaRPr lang="en-US" sz="2500">
              <a:solidFill>
                <a:srgbClr val="EE7B22"/>
              </a:solidFill>
              <a:latin typeface="Arial" panose="020B0604020202020204" pitchFamily="34" charset="0"/>
              <a:ea typeface="Aileron Heavy" panose="00000A00000000000000"/>
              <a:cs typeface="Arial" panose="020B0604020202020204" pitchFamily="34" charset="0"/>
              <a:sym typeface="Aileron Heavy" panose="00000A0000000000000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9330910" y="8224990"/>
            <a:ext cx="474079" cy="27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500">
                <a:solidFill>
                  <a:srgbClr val="EE7B22"/>
                </a:solidFill>
                <a:latin typeface="Arial" panose="020B0604020202020204" pitchFamily="34" charset="0"/>
                <a:ea typeface="Aileron Heavy" panose="00000A00000000000000"/>
                <a:cs typeface="Arial" panose="020B0604020202020204" pitchFamily="34" charset="0"/>
                <a:sym typeface="Aileron Heavy" panose="00000A00000000000000"/>
              </a:rPr>
              <a:t>5</a:t>
            </a:r>
            <a:endParaRPr lang="en-US" sz="2500">
              <a:solidFill>
                <a:srgbClr val="EE7B22"/>
              </a:solidFill>
              <a:latin typeface="Arial" panose="020B0604020202020204" pitchFamily="34" charset="0"/>
              <a:ea typeface="Aileron Heavy" panose="00000A00000000000000"/>
              <a:cs typeface="Arial" panose="020B0604020202020204" pitchFamily="34" charset="0"/>
              <a:sym typeface="Aileron Heavy" panose="00000A00000000000000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10977177" y="8224990"/>
            <a:ext cx="474079" cy="27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500">
                <a:solidFill>
                  <a:srgbClr val="EE7B22"/>
                </a:solidFill>
                <a:latin typeface="Arial" panose="020B0604020202020204" pitchFamily="34" charset="0"/>
                <a:ea typeface="Aileron Heavy" panose="00000A00000000000000"/>
                <a:cs typeface="Arial" panose="020B0604020202020204" pitchFamily="34" charset="0"/>
                <a:sym typeface="Aileron Heavy" panose="00000A00000000000000"/>
              </a:rPr>
              <a:t>6</a:t>
            </a:r>
            <a:endParaRPr lang="en-US" sz="2500">
              <a:solidFill>
                <a:srgbClr val="EE7B22"/>
              </a:solidFill>
              <a:latin typeface="Arial" panose="020B0604020202020204" pitchFamily="34" charset="0"/>
              <a:ea typeface="Aileron Heavy" panose="00000A00000000000000"/>
              <a:cs typeface="Arial" panose="020B0604020202020204" pitchFamily="34" charset="0"/>
              <a:sym typeface="Aileron Heavy" panose="00000A00000000000000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2604852" y="8224990"/>
            <a:ext cx="474079" cy="27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500">
                <a:solidFill>
                  <a:srgbClr val="EE7B22"/>
                </a:solidFill>
                <a:latin typeface="Arial" panose="020B0604020202020204" pitchFamily="34" charset="0"/>
                <a:ea typeface="Aileron Heavy" panose="00000A00000000000000"/>
                <a:cs typeface="Arial" panose="020B0604020202020204" pitchFamily="34" charset="0"/>
                <a:sym typeface="Aileron Heavy" panose="00000A00000000000000"/>
              </a:rPr>
              <a:t>7</a:t>
            </a:r>
            <a:endParaRPr lang="en-US" sz="2500">
              <a:solidFill>
                <a:srgbClr val="EE7B22"/>
              </a:solidFill>
              <a:latin typeface="Arial" panose="020B0604020202020204" pitchFamily="34" charset="0"/>
              <a:ea typeface="Aileron Heavy" panose="00000A00000000000000"/>
              <a:cs typeface="Arial" panose="020B0604020202020204" pitchFamily="34" charset="0"/>
              <a:sym typeface="Aileron Heavy" panose="00000A00000000000000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14133064" y="8224990"/>
            <a:ext cx="474079" cy="27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500">
                <a:solidFill>
                  <a:srgbClr val="EE7B22"/>
                </a:solidFill>
                <a:latin typeface="Arial" panose="020B0604020202020204" pitchFamily="34" charset="0"/>
                <a:ea typeface="Aileron Heavy" panose="00000A00000000000000"/>
                <a:cs typeface="Arial" panose="020B0604020202020204" pitchFamily="34" charset="0"/>
                <a:sym typeface="Aileron Heavy" panose="00000A00000000000000"/>
              </a:rPr>
              <a:t>8+</a:t>
            </a:r>
            <a:endParaRPr lang="en-US" sz="2500">
              <a:solidFill>
                <a:srgbClr val="EE7B22"/>
              </a:solidFill>
              <a:latin typeface="Arial" panose="020B0604020202020204" pitchFamily="34" charset="0"/>
              <a:ea typeface="Aileron Heavy" panose="00000A00000000000000"/>
              <a:cs typeface="Arial" panose="020B0604020202020204" pitchFamily="34" charset="0"/>
              <a:sym typeface="Aileron Heavy" panose="00000A0000000000000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858998" y="8122718"/>
            <a:ext cx="189373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>
                <a:solidFill>
                  <a:srgbClr val="EE7B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</a:t>
            </a:r>
            <a:endParaRPr lang="en-US" sz="2500" b="1">
              <a:solidFill>
                <a:srgbClr val="EE7B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71"/>
            <a:ext cx="18288000" cy="10284429"/>
          </a:xfrm>
          <a:custGeom>
            <a:avLst/>
            <a:gdLst/>
            <a:ahLst/>
            <a:cxnLst/>
            <a:rect l="l" t="t" r="r" b="b"/>
            <a:pathLst>
              <a:path w="18288000" h="10284429">
                <a:moveTo>
                  <a:pt x="0" y="0"/>
                </a:moveTo>
                <a:lnTo>
                  <a:pt x="18288000" y="0"/>
                </a:lnTo>
                <a:lnTo>
                  <a:pt x="18288000" y="10284429"/>
                </a:lnTo>
                <a:lnTo>
                  <a:pt x="0" y="1028442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041764" y="9711560"/>
            <a:ext cx="10934329" cy="57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NEW PRODUCT LAUNCH + DEALER’S PROMOTION DAY </a:t>
            </a:r>
            <a:endParaRPr lang="en-US" sz="30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53966" y="1660358"/>
            <a:ext cx="9413508" cy="969497"/>
            <a:chOff x="0" y="0"/>
            <a:chExt cx="12551344" cy="12926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551283" cy="1292606"/>
            </a:xfrm>
            <a:custGeom>
              <a:avLst/>
              <a:gdLst/>
              <a:ahLst/>
              <a:cxnLst/>
              <a:rect l="l" t="t" r="r" b="b"/>
              <a:pathLst>
                <a:path w="12551283" h="1292606">
                  <a:moveTo>
                    <a:pt x="0" y="0"/>
                  </a:moveTo>
                  <a:lnTo>
                    <a:pt x="12551283" y="0"/>
                  </a:lnTo>
                  <a:lnTo>
                    <a:pt x="12551283" y="1292606"/>
                  </a:lnTo>
                  <a:lnTo>
                    <a:pt x="0" y="1292606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4775"/>
              <a:ext cx="12551344" cy="1397437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6480"/>
                </a:lnSpc>
              </a:pPr>
              <a:r>
                <a:rPr lang="en-US" sz="5400">
                  <a:solidFill>
                    <a:srgbClr val="DE7C21"/>
                  </a:solidFill>
                  <a:latin typeface="Impact" panose="020B0806030902050204"/>
                  <a:ea typeface="Impact" panose="020B0806030902050204"/>
                  <a:cs typeface="Impact" panose="020B0806030902050204"/>
                  <a:sym typeface="Impact" panose="020B0806030902050204"/>
                </a:rPr>
                <a:t>FESTIVAL FROM 1.000 PEOPLE</a:t>
              </a:r>
              <a:endParaRPr lang="en-US" sz="5400">
                <a:solidFill>
                  <a:srgbClr val="DE7C2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130888" y="9607999"/>
            <a:ext cx="10934329" cy="57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SPCIAL GUEST: ERIC NAM - CELEBRITY IN KOREA </a:t>
            </a:r>
            <a:endParaRPr lang="en-US" sz="30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615397" y="6635292"/>
            <a:ext cx="5890756" cy="3432356"/>
          </a:xfrm>
          <a:custGeom>
            <a:avLst/>
            <a:gdLst/>
            <a:ahLst/>
            <a:cxnLst/>
            <a:rect l="l" t="t" r="r" b="b"/>
            <a:pathLst>
              <a:path w="5890756" h="3432355">
                <a:moveTo>
                  <a:pt x="0" y="0"/>
                </a:moveTo>
                <a:lnTo>
                  <a:pt x="5890756" y="0"/>
                </a:lnTo>
                <a:lnTo>
                  <a:pt x="5890756" y="3432356"/>
                </a:lnTo>
                <a:lnTo>
                  <a:pt x="0" y="343235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  <a:ln w="47625" cap="sq">
            <a:solidFill>
              <a:srgbClr val="D4702D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1468463" y="1596931"/>
            <a:ext cx="6819537" cy="1993907"/>
            <a:chOff x="0" y="0"/>
            <a:chExt cx="1903043" cy="556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3043" cy="556415"/>
            </a:xfrm>
            <a:custGeom>
              <a:avLst/>
              <a:gdLst/>
              <a:ahLst/>
              <a:cxnLst/>
              <a:rect l="l" t="t" r="r" b="b"/>
              <a:pathLst>
                <a:path w="1903043" h="556415">
                  <a:moveTo>
                    <a:pt x="1699843" y="0"/>
                  </a:moveTo>
                  <a:lnTo>
                    <a:pt x="0" y="0"/>
                  </a:lnTo>
                  <a:lnTo>
                    <a:pt x="0" y="556415"/>
                  </a:lnTo>
                  <a:lnTo>
                    <a:pt x="1699843" y="556415"/>
                  </a:lnTo>
                  <a:lnTo>
                    <a:pt x="1903043" y="278207"/>
                  </a:lnTo>
                  <a:lnTo>
                    <a:pt x="1699843" y="0"/>
                  </a:lnTo>
                  <a:close/>
                </a:path>
              </a:pathLst>
            </a:custGeom>
            <a:solidFill>
              <a:srgbClr val="D4702D"/>
            </a:solidFill>
            <a:ln w="47625" cap="sq">
              <a:solidFill>
                <a:srgbClr val="FEC55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88743" cy="594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1468462" y="3931228"/>
            <a:ext cx="6819537" cy="1977616"/>
            <a:chOff x="0" y="0"/>
            <a:chExt cx="1982959" cy="5518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2959" cy="551869"/>
            </a:xfrm>
            <a:custGeom>
              <a:avLst/>
              <a:gdLst/>
              <a:ahLst/>
              <a:cxnLst/>
              <a:rect l="l" t="t" r="r" b="b"/>
              <a:pathLst>
                <a:path w="1982959" h="551869">
                  <a:moveTo>
                    <a:pt x="1779759" y="0"/>
                  </a:moveTo>
                  <a:lnTo>
                    <a:pt x="0" y="0"/>
                  </a:lnTo>
                  <a:lnTo>
                    <a:pt x="0" y="551869"/>
                  </a:lnTo>
                  <a:lnTo>
                    <a:pt x="1779759" y="551869"/>
                  </a:lnTo>
                  <a:lnTo>
                    <a:pt x="1982959" y="275934"/>
                  </a:lnTo>
                  <a:lnTo>
                    <a:pt x="1779759" y="0"/>
                  </a:lnTo>
                  <a:close/>
                </a:path>
              </a:pathLst>
            </a:custGeom>
            <a:solidFill>
              <a:srgbClr val="D4702D"/>
            </a:solidFill>
            <a:ln w="47625" cap="sq">
              <a:solidFill>
                <a:srgbClr val="FEC55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68659" cy="589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15339164" y="-535835"/>
            <a:ext cx="2509422" cy="2509422"/>
          </a:xfrm>
          <a:custGeom>
            <a:avLst/>
            <a:gdLst/>
            <a:ahLst/>
            <a:cxnLst/>
            <a:rect l="l" t="t" r="r" b="b"/>
            <a:pathLst>
              <a:path w="2509422" h="2509422">
                <a:moveTo>
                  <a:pt x="0" y="0"/>
                </a:moveTo>
                <a:lnTo>
                  <a:pt x="2509421" y="0"/>
                </a:lnTo>
                <a:lnTo>
                  <a:pt x="2509421" y="2509422"/>
                </a:lnTo>
                <a:lnTo>
                  <a:pt x="0" y="2509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76787" y="3050986"/>
            <a:ext cx="5138174" cy="3068746"/>
          </a:xfrm>
          <a:custGeom>
            <a:avLst/>
            <a:gdLst/>
            <a:ahLst/>
            <a:cxnLst/>
            <a:rect l="l" t="t" r="r" b="b"/>
            <a:pathLst>
              <a:path w="3068746" h="3068746">
                <a:moveTo>
                  <a:pt x="0" y="0"/>
                </a:moveTo>
                <a:lnTo>
                  <a:pt x="3068746" y="0"/>
                </a:lnTo>
                <a:lnTo>
                  <a:pt x="3068746" y="3068747"/>
                </a:lnTo>
                <a:lnTo>
                  <a:pt x="0" y="30687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273"/>
            </a:stretch>
          </a:blipFill>
          <a:ln w="47625" cap="sq">
            <a:solidFill>
              <a:srgbClr val="D4702D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200301" y="6635292"/>
            <a:ext cx="5151754" cy="3432356"/>
          </a:xfrm>
          <a:custGeom>
            <a:avLst/>
            <a:gdLst/>
            <a:ahLst/>
            <a:cxnLst/>
            <a:rect l="l" t="t" r="r" b="b"/>
            <a:pathLst>
              <a:path w="5151754" h="3432355">
                <a:moveTo>
                  <a:pt x="0" y="0"/>
                </a:moveTo>
                <a:lnTo>
                  <a:pt x="5151754" y="0"/>
                </a:lnTo>
                <a:lnTo>
                  <a:pt x="5151754" y="3432356"/>
                </a:lnTo>
                <a:lnTo>
                  <a:pt x="0" y="34323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47625" cap="sq">
            <a:solidFill>
              <a:srgbClr val="D4702D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1847" y="6635292"/>
            <a:ext cx="5151754" cy="3432356"/>
          </a:xfrm>
          <a:custGeom>
            <a:avLst/>
            <a:gdLst/>
            <a:ahLst/>
            <a:cxnLst/>
            <a:rect l="l" t="t" r="r" b="b"/>
            <a:pathLst>
              <a:path w="5151754" h="3432355">
                <a:moveTo>
                  <a:pt x="0" y="0"/>
                </a:moveTo>
                <a:lnTo>
                  <a:pt x="5151754" y="0"/>
                </a:lnTo>
                <a:lnTo>
                  <a:pt x="5151754" y="3432356"/>
                </a:lnTo>
                <a:lnTo>
                  <a:pt x="0" y="34323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47625" cap="sq">
            <a:solidFill>
              <a:srgbClr val="D4702D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00301" y="3045464"/>
            <a:ext cx="5138174" cy="3068746"/>
          </a:xfrm>
          <a:custGeom>
            <a:avLst/>
            <a:gdLst/>
            <a:ahLst/>
            <a:cxnLst/>
            <a:rect l="l" t="t" r="r" b="b"/>
            <a:pathLst>
              <a:path w="3068746" h="3068746">
                <a:moveTo>
                  <a:pt x="0" y="0"/>
                </a:moveTo>
                <a:lnTo>
                  <a:pt x="3068747" y="0"/>
                </a:lnTo>
                <a:lnTo>
                  <a:pt x="3068747" y="3068747"/>
                </a:lnTo>
                <a:lnTo>
                  <a:pt x="0" y="3068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47625" cap="sq">
            <a:solidFill>
              <a:srgbClr val="D4702D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028700" y="189771"/>
            <a:ext cx="9662976" cy="2671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b="1">
                <a:solidFill>
                  <a:srgbClr val="D47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Montaser Arabic" panose="020F0502020204030204"/>
                <a:cs typeface="Montaser Arabic" panose="020F0502020204030204"/>
                <a:sym typeface="Montaser Arabic" panose="020F0502020204030204"/>
              </a:rPr>
              <a:t>E-XPRO</a:t>
            </a:r>
            <a:endParaRPr lang="en-US" sz="7700" b="1">
              <a:solidFill>
                <a:srgbClr val="D470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 Heavy" panose="00000A00000000000000"/>
              <a:ea typeface="Montaser Arabic" panose="020F0502020204030204"/>
              <a:cs typeface="Montaser Arabic" panose="020F0502020204030204"/>
              <a:sym typeface="Montaser Arabic" panose="020F0502020204030204"/>
            </a:endParaRPr>
          </a:p>
          <a:p>
            <a:pPr algn="ctr">
              <a:lnSpc>
                <a:spcPts val="10780"/>
              </a:lnSpc>
            </a:pPr>
            <a:r>
              <a:rPr lang="en-US" sz="7700" b="1">
                <a:solidFill>
                  <a:srgbClr val="D470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ileron Heavy" panose="00000A00000000000000"/>
                <a:ea typeface="Montaser Arabic" panose="020F0502020204030204"/>
                <a:cs typeface="Montaser Arabic" panose="020F0502020204030204"/>
                <a:sym typeface="Montaser Arabic" panose="020F0502020204030204"/>
              </a:rPr>
              <a:t>ACTIVATIONS</a:t>
            </a:r>
            <a:endParaRPr lang="en-US" sz="7700" b="1">
              <a:solidFill>
                <a:srgbClr val="D470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ileron Heavy" panose="00000A00000000000000"/>
              <a:ea typeface="Montaser Arabic" panose="020F0502020204030204"/>
              <a:cs typeface="Montaser Arabic" panose="020F0502020204030204"/>
              <a:sym typeface="Montaser Arabic" panose="020F0502020204030204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222948" y="1838869"/>
            <a:ext cx="5946053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Noto Sans Bold" panose="020F0502020204030204"/>
                <a:ea typeface="Noto Sans Bold" panose="020F0502020204030204"/>
                <a:cs typeface="Noto Sans Bold" panose="020F0502020204030204"/>
                <a:sym typeface="Noto Sans Bold" panose="020F0502020204030204"/>
              </a:rPr>
              <a:t>SERVE NATIONWIDE</a:t>
            </a:r>
            <a:endParaRPr lang="en-US" sz="4400" b="1">
              <a:solidFill>
                <a:srgbClr val="000000"/>
              </a:solidFill>
              <a:latin typeface="Noto Sans Bold" panose="020F0502020204030204"/>
              <a:ea typeface="Noto Sans Bold" panose="020F0502020204030204"/>
              <a:cs typeface="Noto Sans Bold" panose="020F0502020204030204"/>
              <a:sym typeface="Noto Sans Bold" panose="020F0502020204030204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880736" y="2661613"/>
            <a:ext cx="4630477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aser Arabic" panose="020F0502020204030204"/>
                <a:ea typeface="Montaser Arabic" panose="020F0502020204030204"/>
                <a:cs typeface="Montaser Arabic" panose="020F0502020204030204"/>
                <a:sym typeface="Montaser Arabic" panose="020F0502020204030204"/>
              </a:rPr>
              <a:t>Mekong Dalta, the Southeast, Central, the North, HCM</a:t>
            </a:r>
            <a:endParaRPr lang="en-US" sz="2000">
              <a:solidFill>
                <a:srgbClr val="000000"/>
              </a:solidFill>
              <a:latin typeface="Montaser Arabic" panose="020F0502020204030204"/>
              <a:ea typeface="Montaser Arabic" panose="020F0502020204030204"/>
              <a:cs typeface="Montaser Arabic" panose="020F0502020204030204"/>
              <a:sym typeface="Montaser Arabic" panose="020F0502020204030204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222948" y="4089049"/>
            <a:ext cx="5946053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b="1">
                <a:solidFill>
                  <a:srgbClr val="000000"/>
                </a:solidFill>
                <a:latin typeface="Noto Sans Bold" panose="020F0502020204030204"/>
                <a:ea typeface="Noto Sans Bold" panose="020F0502020204030204"/>
                <a:cs typeface="Noto Sans Bold" panose="020F0502020204030204"/>
                <a:sym typeface="Noto Sans Bold" panose="020F0502020204030204"/>
              </a:rPr>
              <a:t>DEVERSIFIED</a:t>
            </a:r>
            <a:endParaRPr lang="en-US" sz="4400" b="1">
              <a:solidFill>
                <a:srgbClr val="000000"/>
              </a:solidFill>
              <a:latin typeface="Noto Sans Bold" panose="020F0502020204030204"/>
              <a:ea typeface="Noto Sans Bold" panose="020F0502020204030204"/>
              <a:cs typeface="Noto Sans Bold" panose="020F0502020204030204"/>
              <a:sym typeface="Noto Sans Bold" panose="020F0502020204030204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400176" y="4881936"/>
            <a:ext cx="5591598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Montaser Arabic" panose="020F0502020204030204"/>
                <a:ea typeface="Montaser Arabic" panose="020F0502020204030204"/>
                <a:cs typeface="Montaser Arabic" panose="020F0502020204030204"/>
                <a:sym typeface="Montaser Arabic" panose="020F0502020204030204"/>
              </a:rPr>
              <a:t>Shop Activations, Booth Decors, OOH, Roadshows, POSM</a:t>
            </a:r>
            <a:endParaRPr lang="en-US" sz="2000">
              <a:solidFill>
                <a:srgbClr val="000000"/>
              </a:solidFill>
              <a:latin typeface="Montaser Arabic" panose="020F0502020204030204"/>
              <a:ea typeface="Montaser Arabic" panose="020F0502020204030204"/>
              <a:cs typeface="Montaser Arabic" panose="020F0502020204030204"/>
              <a:sym typeface="Montaser Arabic" panose="020F0502020204030204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1126705"/>
            <a:ext cx="18288000" cy="9187509"/>
          </a:xfrm>
          <a:custGeom>
            <a:avLst/>
            <a:gdLst/>
            <a:ahLst/>
            <a:cxnLst/>
            <a:rect l="l" t="t" r="r" b="b"/>
            <a:pathLst>
              <a:path w="18288000" h="9187509">
                <a:moveTo>
                  <a:pt x="0" y="0"/>
                </a:moveTo>
                <a:lnTo>
                  <a:pt x="18288000" y="0"/>
                </a:lnTo>
                <a:lnTo>
                  <a:pt x="18288000" y="9187508"/>
                </a:lnTo>
                <a:lnTo>
                  <a:pt x="0" y="918750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345689" y="317405"/>
            <a:ext cx="13596621" cy="77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DE7C2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SERVED FROM NATIONWIDE TO INTERNATIONAL</a:t>
            </a:r>
            <a:endParaRPr lang="en-US" sz="4200">
              <a:solidFill>
                <a:srgbClr val="DE7C21"/>
              </a:solidFill>
              <a:latin typeface="Impact" panose="020B0806030902050204"/>
              <a:ea typeface="Impact" panose="020B0806030902050204"/>
              <a:cs typeface="Impact" panose="020B0806030902050204"/>
              <a:sym typeface="Impact" panose="020B080603090205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400" y="103271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2971" y="513322"/>
            <a:ext cx="17622058" cy="9773678"/>
            <a:chOff x="427141" y="585760"/>
            <a:chExt cx="10958623" cy="6140277"/>
          </a:xfrm>
        </p:grpSpPr>
        <p:pic>
          <p:nvPicPr>
            <p:cNvPr id="652" name="Google Shape;652;p37"/>
            <p:cNvPicPr preferRelativeResize="0"/>
            <p:nvPr/>
          </p:nvPicPr>
          <p:blipFill>
            <a:blip r:embed="rId1"/>
            <a:srcRect l="-111"/>
            <a:stretch>
              <a:fillRect/>
            </a:stretch>
          </p:blipFill>
          <p:spPr>
            <a:xfrm>
              <a:off x="427141" y="585760"/>
              <a:ext cx="10958623" cy="61402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51058" y="3846136"/>
              <a:ext cx="3385693" cy="2696787"/>
            </a:xfrm>
            <a:prstGeom prst="rect">
              <a:avLst/>
            </a:prstGeom>
          </p:spPr>
        </p:pic>
        <p:sp>
          <p:nvSpPr>
            <p:cNvPr id="8" name="Rectangle: Rounded Corners 7"/>
            <p:cNvSpPr/>
            <p:nvPr/>
          </p:nvSpPr>
          <p:spPr>
            <a:xfrm>
              <a:off x="7925644" y="6115199"/>
              <a:ext cx="2311865" cy="261154"/>
            </a:xfrm>
            <a:prstGeom prst="roundRect">
              <a:avLst/>
            </a:prstGeom>
            <a:solidFill>
              <a:srgbClr val="FE8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ln w="0"/>
                  <a:solidFill>
                    <a:schemeClr val="tx1"/>
                  </a:solidFill>
                  <a:latin typeface="Arial Black" panose="020B0A04020102020204" pitchFamily="34" charset="0"/>
                </a:rPr>
                <a:t>WESTERN UNION - BIKE ACTIVATION</a:t>
              </a:r>
              <a:endParaRPr lang="en-US" sz="1200" b="1">
                <a:ln w="0"/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9125897" y="6299865"/>
              <a:ext cx="836014" cy="1738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err="1"/>
                <a:t>Ninh Kiều – Cần Thơ</a:t>
              </a:r>
              <a:endParaRPr lang="en-US" sz="900"/>
            </a:p>
          </p:txBody>
        </p:sp>
      </p:grpSp>
      <p:sp>
        <p:nvSpPr>
          <p:cNvPr id="653" name="Google Shape;653;p37"/>
          <p:cNvSpPr/>
          <p:nvPr/>
        </p:nvSpPr>
        <p:spPr>
          <a:xfrm>
            <a:off x="1233615" y="120937"/>
            <a:ext cx="7428572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200" b="1">
                <a:solidFill>
                  <a:srgbClr val="DE7C2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DIVERSIFIED TYPES OF ACTIVATION</a:t>
            </a:r>
            <a:endParaRPr sz="2700"/>
          </a:p>
        </p:txBody>
      </p:sp>
      <p:sp>
        <p:nvSpPr>
          <p:cNvPr id="654" name="Google Shape;654;p37"/>
          <p:cNvSpPr/>
          <p:nvPr/>
        </p:nvSpPr>
        <p:spPr>
          <a:xfrm>
            <a:off x="8358989" y="267688"/>
            <a:ext cx="9020986" cy="476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2200" b="1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ROADSHOWS | ACTIVITIES | SHOP PROMOTION</a:t>
            </a:r>
            <a:endParaRPr sz="2200"/>
          </a:p>
        </p:txBody>
      </p:sp>
      <p:sp>
        <p:nvSpPr>
          <p:cNvPr id="655" name="Google Shape;655;p37"/>
          <p:cNvSpPr/>
          <p:nvPr/>
        </p:nvSpPr>
        <p:spPr>
          <a:xfrm>
            <a:off x="1019855" y="26337"/>
            <a:ext cx="256238" cy="1078563"/>
          </a:xfrm>
          <a:prstGeom prst="rect">
            <a:avLst/>
          </a:prstGeom>
          <a:solidFill>
            <a:srgbClr val="DE7C2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0600" y="42148"/>
            <a:ext cx="1815207" cy="96181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3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46534" y="919068"/>
            <a:ext cx="17250659" cy="917553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38"/>
          <p:cNvSpPr/>
          <p:nvPr/>
        </p:nvSpPr>
        <p:spPr>
          <a:xfrm>
            <a:off x="646534" y="124828"/>
            <a:ext cx="17250659" cy="66935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endParaRPr sz="345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3" name="Google Shape;663;p38"/>
          <p:cNvSpPr/>
          <p:nvPr/>
        </p:nvSpPr>
        <p:spPr>
          <a:xfrm>
            <a:off x="5593462" y="100559"/>
            <a:ext cx="7101080" cy="69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3600">
                <a:solidFill>
                  <a:schemeClr val="lt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MEKONG DELTA | CENTRAL | THE NORTH </a:t>
            </a:r>
            <a:endParaRPr sz="2700"/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9"/>
          <p:cNvSpPr/>
          <p:nvPr/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9" name="Google Shape;669;p39"/>
          <p:cNvSpPr/>
          <p:nvPr/>
        </p:nvSpPr>
        <p:spPr>
          <a:xfrm>
            <a:off x="0" y="1"/>
            <a:ext cx="18288000" cy="9329738"/>
          </a:xfrm>
          <a:custGeom>
            <a:avLst/>
            <a:gdLst/>
            <a:ahLst/>
            <a:cxnLst/>
            <a:rect l="l" t="t" r="r" b="b"/>
            <a:pathLst>
              <a:path w="12192000" h="6219825" extrusionOk="0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70" name="Google Shape;670;p39"/>
          <p:cNvPicPr preferRelativeResize="0"/>
          <p:nvPr/>
        </p:nvPicPr>
        <p:blipFill>
          <a:blip r:embed="rId1"/>
          <a:srcRect r="-790"/>
          <a:stretch>
            <a:fillRect/>
          </a:stretch>
        </p:blipFill>
        <p:spPr>
          <a:xfrm>
            <a:off x="800101" y="1084106"/>
            <a:ext cx="2081213" cy="20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9" descr="https://b-f31-zpg.zdn.vn/6785415845047688993/41982a281ff0e5aebce1.jpg"/>
          <p:cNvPicPr preferRelativeResize="0"/>
          <p:nvPr/>
        </p:nvPicPr>
        <p:blipFill>
          <a:blip r:embed="rId2"/>
          <a:srcRect l="-492" b="-223"/>
          <a:stretch>
            <a:fillRect/>
          </a:stretch>
        </p:blipFill>
        <p:spPr>
          <a:xfrm>
            <a:off x="3000376" y="1084106"/>
            <a:ext cx="2081213" cy="20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9"/>
          <p:cNvPicPr preferRelativeResize="0"/>
          <p:nvPr/>
        </p:nvPicPr>
        <p:blipFill>
          <a:blip r:embed="rId3"/>
          <a:srcRect t="-640"/>
          <a:stretch>
            <a:fillRect/>
          </a:stretch>
        </p:blipFill>
        <p:spPr>
          <a:xfrm>
            <a:off x="5203033" y="1084106"/>
            <a:ext cx="2081213" cy="20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39" descr="https://f28-zpg.zdn.vn/5745831943188841053/42c158c774198e47d708.jpg"/>
          <p:cNvPicPr preferRelativeResize="0"/>
          <p:nvPr/>
        </p:nvPicPr>
        <p:blipFill>
          <a:blip r:embed="rId4"/>
          <a:srcRect b="-420"/>
          <a:stretch>
            <a:fillRect/>
          </a:stretch>
        </p:blipFill>
        <p:spPr>
          <a:xfrm>
            <a:off x="7403308" y="1084106"/>
            <a:ext cx="2081213" cy="20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3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9603583" y="1084106"/>
            <a:ext cx="2081213" cy="20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9" descr="https://b-f30-zpg.zdn.vn/5906057597172767336/86229ed6ba0840561919.jpg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1803858" y="1084106"/>
            <a:ext cx="2081213" cy="20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14006512" y="1084106"/>
            <a:ext cx="2081213" cy="20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39" descr="https://f28-zpg.zdn.vn/917302786813593975/84d5e603a2dd588301cc.jpg"/>
          <p:cNvPicPr preferRelativeResize="0"/>
          <p:nvPr/>
        </p:nvPicPr>
        <p:blipFill>
          <a:blip r:embed="rId8"/>
          <a:srcRect r="-496"/>
          <a:stretch>
            <a:fillRect/>
          </a:stretch>
        </p:blipFill>
        <p:spPr>
          <a:xfrm>
            <a:off x="16206788" y="1084106"/>
            <a:ext cx="2081213" cy="208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39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2333492" y="3283640"/>
            <a:ext cx="2538501" cy="25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9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7605164" y="3227411"/>
            <a:ext cx="2642951" cy="264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9"/>
          <p:cNvPicPr preferRelativeResize="0"/>
          <p:nvPr/>
        </p:nvPicPr>
        <p:blipFill>
          <a:blip r:embed="rId11"/>
          <a:stretch>
            <a:fillRect/>
          </a:stretch>
        </p:blipFill>
        <p:spPr>
          <a:xfrm>
            <a:off x="15686984" y="3235421"/>
            <a:ext cx="2634941" cy="263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39"/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12993298" y="3251491"/>
            <a:ext cx="2634941" cy="263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39"/>
          <p:cNvPicPr preferRelativeResize="0"/>
          <p:nvPr/>
        </p:nvPicPr>
        <p:blipFill>
          <a:blip r:embed="rId13"/>
          <a:srcRect t="-89"/>
          <a:stretch>
            <a:fillRect/>
          </a:stretch>
        </p:blipFill>
        <p:spPr>
          <a:xfrm>
            <a:off x="4948985" y="3310436"/>
            <a:ext cx="2559926" cy="255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39"/>
          <p:cNvPicPr preferRelativeResize="0"/>
          <p:nvPr/>
        </p:nvPicPr>
        <p:blipFill>
          <a:blip r:embed="rId14"/>
          <a:stretch>
            <a:fillRect/>
          </a:stretch>
        </p:blipFill>
        <p:spPr>
          <a:xfrm>
            <a:off x="10299611" y="3252635"/>
            <a:ext cx="2634941" cy="263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39"/>
          <p:cNvPicPr preferRelativeResize="0"/>
          <p:nvPr/>
        </p:nvPicPr>
        <p:blipFill>
          <a:blip r:embed="rId15"/>
          <a:srcRect t="-467"/>
          <a:stretch>
            <a:fillRect/>
          </a:stretch>
        </p:blipFill>
        <p:spPr>
          <a:xfrm>
            <a:off x="255813" y="3305279"/>
            <a:ext cx="1947987" cy="25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39"/>
          <p:cNvPicPr preferRelativeResize="0"/>
          <p:nvPr/>
        </p:nvPicPr>
        <p:blipFill>
          <a:blip r:embed="rId16"/>
          <a:stretch>
            <a:fillRect/>
          </a:stretch>
        </p:blipFill>
        <p:spPr>
          <a:xfrm>
            <a:off x="-33924" y="5970182"/>
            <a:ext cx="4345061" cy="434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39"/>
          <p:cNvPicPr preferRelativeResize="0"/>
          <p:nvPr/>
        </p:nvPicPr>
        <p:blipFill>
          <a:blip r:embed="rId17"/>
          <a:srcRect l="-452"/>
          <a:stretch>
            <a:fillRect/>
          </a:stretch>
        </p:blipFill>
        <p:spPr>
          <a:xfrm>
            <a:off x="8774426" y="5969443"/>
            <a:ext cx="4345061" cy="434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39"/>
          <p:cNvPicPr preferRelativeResize="0"/>
          <p:nvPr/>
        </p:nvPicPr>
        <p:blipFill>
          <a:blip r:embed="rId18"/>
          <a:stretch>
            <a:fillRect/>
          </a:stretch>
        </p:blipFill>
        <p:spPr>
          <a:xfrm>
            <a:off x="4389956" y="5972962"/>
            <a:ext cx="4345061" cy="4345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39"/>
          <p:cNvPicPr preferRelativeResize="0"/>
          <p:nvPr/>
        </p:nvPicPr>
        <p:blipFill>
          <a:blip r:embed="rId19"/>
          <a:srcRect t="-750"/>
          <a:stretch>
            <a:fillRect/>
          </a:stretch>
        </p:blipFill>
        <p:spPr>
          <a:xfrm>
            <a:off x="13198306" y="5916511"/>
            <a:ext cx="4323836" cy="4323836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39"/>
          <p:cNvSpPr/>
          <p:nvPr/>
        </p:nvSpPr>
        <p:spPr>
          <a:xfrm>
            <a:off x="2912667" y="196676"/>
            <a:ext cx="13012889" cy="784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/>
            <a:r>
              <a:rPr lang="en-US" sz="4200">
                <a:solidFill>
                  <a:schemeClr val="lt1"/>
                </a:solidFill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rPr>
              <a:t>4 CITIES DEALER’S PROMOTION ACTIVATIONS DURING N-COVID </a:t>
            </a:r>
            <a:endParaRPr sz="2700"/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4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-27404" y="4154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647323" y="-59124"/>
            <a:ext cx="4048433" cy="991109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43"/>
          <p:cNvSpPr/>
          <p:nvPr/>
        </p:nvSpPr>
        <p:spPr>
          <a:xfrm>
            <a:off x="11695755" y="1719938"/>
            <a:ext cx="6249345" cy="1584230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720" name="Google Shape;720;p4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763081" y="347682"/>
            <a:ext cx="5908431" cy="2956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4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7175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7"/>
          <p:cNvPicPr preferRelativeResize="0"/>
          <p:nvPr/>
        </p:nvPicPr>
        <p:blipFill>
          <a:blip r:embed="rId2"/>
          <a:srcRect t="33324" b="23305"/>
          <a:stretch>
            <a:fillRect/>
          </a:stretch>
        </p:blipFill>
        <p:spPr>
          <a:xfrm>
            <a:off x="940976" y="9394376"/>
            <a:ext cx="1859976" cy="806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5125649" y="7780688"/>
            <a:ext cx="1279497" cy="127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256980" y="9394376"/>
            <a:ext cx="2763624" cy="83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4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476625" y="9522377"/>
            <a:ext cx="3177450" cy="57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7000" y="9200455"/>
            <a:ext cx="1524000" cy="9923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555" y="0"/>
            <a:ext cx="18284445" cy="10287000"/>
            <a:chOff x="2370" y="12128"/>
            <a:chExt cx="12189630" cy="6858000"/>
          </a:xfrm>
        </p:grpSpPr>
        <p:grpSp>
          <p:nvGrpSpPr>
            <p:cNvPr id="10" name="Group 9"/>
            <p:cNvGrpSpPr/>
            <p:nvPr/>
          </p:nvGrpSpPr>
          <p:grpSpPr>
            <a:xfrm>
              <a:off x="2370" y="12128"/>
              <a:ext cx="12189630" cy="6858000"/>
              <a:chOff x="2370" y="12128"/>
              <a:chExt cx="12189630" cy="6858000"/>
            </a:xfrm>
          </p:grpSpPr>
          <p:pic>
            <p:nvPicPr>
              <p:cNvPr id="767" name="Google Shape;767;p48"/>
              <p:cNvPicPr preferRelativeResize="0"/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2370" y="12128"/>
                <a:ext cx="12189630" cy="6858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234545" y="2903012"/>
                <a:ext cx="4416123" cy="10277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pic>
          <p:nvPicPr>
            <p:cNvPr id="4" name="Graphic 3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165272" y="2903012"/>
              <a:ext cx="4554668" cy="102772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29018" b="18786"/>
          <a:stretch>
            <a:fillRect/>
          </a:stretch>
        </p:blipFill>
        <p:spPr>
          <a:xfrm>
            <a:off x="4283879" y="8496300"/>
            <a:ext cx="4663794" cy="13343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5646" y1="75644" x2="56246" y2="75715"/>
                        <a14:foregroundMark x1="41667" y1="74000" x2="53784" y2="75425"/>
                        <a14:foregroundMark x1="35998" y1="73333" x2="41667" y2="74000"/>
                        <a14:foregroundMark x1="30337" y1="72667" x2="35998" y2="73333"/>
                        <a14:foregroundMark x1="24667" y1="72000" x2="30337" y2="72667"/>
                        <a14:foregroundMark x1="63906" y1="75819" x2="78000" y2="75333"/>
                        <a14:foregroundMark x1="49105" y1="71333" x2="52011" y2="71500"/>
                        <a14:foregroundMark x1="37561" y1="70667" x2="49105" y2="71333"/>
                        <a14:foregroundMark x1="26000" y1="70000" x2="37561" y2="70667"/>
                        <a14:foregroundMark x1="36165" y1="76000" x2="28000" y2="77333"/>
                        <a14:foregroundMark x1="52502" y1="73333" x2="36165" y2="76000"/>
                        <a14:foregroundMark x1="52816" y1="73282" x2="52502" y2="73333"/>
                        <a14:foregroundMark x1="54599" y1="72991" x2="54458" y2="73014"/>
                        <a14:foregroundMark x1="65272" y1="78078" x2="70667" y2="78667"/>
                        <a14:foregroundMark x1="56303" y1="77100" x2="57139" y2="77191"/>
                        <a14:foregroundMark x1="34000" y1="74667" x2="54449" y2="76898"/>
                        <a14:foregroundMark x1="62000" y1="73333" x2="62000" y2="73333"/>
                        <a14:foregroundMark x1="61333" y1="73333" x2="61333" y2="76667"/>
                        <a14:foregroundMark x1="62000" y1="72667" x2="62000" y2="72667"/>
                        <a14:foregroundMark x1="61333" y1="74000" x2="62667" y2="74000"/>
                        <a14:foregroundMark x1="61333" y1="72667" x2="61333" y2="72667"/>
                        <a14:foregroundMark x1="61333" y1="72667" x2="61333" y2="72667"/>
                        <a14:foregroundMark x1="62000" y1="72000" x2="60667" y2="73333"/>
                        <a14:foregroundMark x1="64667" y1="78000" x2="60000" y2="78000"/>
                        <a14:foregroundMark x1="42667" y1="70000" x2="43333" y2="70000"/>
                        <a14:foregroundMark x1="45333" y1="70000" x2="42000" y2="70000"/>
                        <a14:foregroundMark x1="46000" y1="70000" x2="41333" y2="69333"/>
                        <a14:foregroundMark x1="48000" y1="70000" x2="48667" y2="68000"/>
                        <a14:foregroundMark x1="47333" y1="68000" x2="51333" y2="71333"/>
                        <a14:foregroundMark x1="25333" y1="74000" x2="28667" y2="78000"/>
                        <a14:foregroundMark x1="28000" y1="78667" x2="53333" y2="78667"/>
                        <a14:foregroundMark x1="53333" y1="78667" x2="60000" y2="78667"/>
                        <a14:backgroundMark x1="38667" y1="66667" x2="38667" y2="66667"/>
                        <a14:backgroundMark x1="28667" y1="70667" x2="28667" y2="70667"/>
                        <a14:backgroundMark x1="28000" y1="69333" x2="28000" y2="69333"/>
                        <a14:backgroundMark x1="28000" y1="72000" x2="28000" y2="72000"/>
                        <a14:backgroundMark x1="79333" y1="74667" x2="79333" y2="74667"/>
                        <a14:backgroundMark x1="78000" y1="74667" x2="78000" y2="74667"/>
                        <a14:backgroundMark x1="72667" y1="80000" x2="72667" y2="80000"/>
                        <a14:backgroundMark x1="56000" y1="66667" x2="56000" y2="66667"/>
                        <a14:backgroundMark x1="55333" y1="66667" x2="55333" y2="66667"/>
                        <a14:backgroundMark x1="51333" y1="66667" x2="51333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862" y="3916627"/>
            <a:ext cx="3362869" cy="3362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766" y="7279496"/>
            <a:ext cx="2551174" cy="255117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2334637"/>
            <a:ext cx="18288000" cy="6617837"/>
            <a:chOff x="0" y="0"/>
            <a:chExt cx="25383767" cy="882378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783046"/>
              <a:ext cx="25383767" cy="7216215"/>
              <a:chOff x="0" y="0"/>
              <a:chExt cx="5014077" cy="142542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014077" cy="1425425"/>
              </a:xfrm>
              <a:custGeom>
                <a:avLst/>
                <a:gdLst/>
                <a:ahLst/>
                <a:cxnLst/>
                <a:rect l="l" t="t" r="r" b="b"/>
                <a:pathLst>
                  <a:path w="5014077" h="1425425">
                    <a:moveTo>
                      <a:pt x="0" y="0"/>
                    </a:moveTo>
                    <a:lnTo>
                      <a:pt x="5014077" y="0"/>
                    </a:lnTo>
                    <a:lnTo>
                      <a:pt x="5014077" y="1425425"/>
                    </a:lnTo>
                    <a:lnTo>
                      <a:pt x="0" y="1425425"/>
                    </a:lnTo>
                    <a:close/>
                  </a:path>
                </a:pathLst>
              </a:custGeom>
              <a:solidFill>
                <a:srgbClr val="FF8A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5014077" cy="1463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4200349" y="0"/>
              <a:ext cx="10231528" cy="8823783"/>
            </a:xfrm>
            <a:custGeom>
              <a:avLst/>
              <a:gdLst/>
              <a:ahLst/>
              <a:cxnLst/>
              <a:rect l="l" t="t" r="r" b="b"/>
              <a:pathLst>
                <a:path w="9859682" h="8823783">
                  <a:moveTo>
                    <a:pt x="0" y="0"/>
                  </a:moveTo>
                  <a:lnTo>
                    <a:pt x="9859682" y="0"/>
                  </a:lnTo>
                  <a:lnTo>
                    <a:pt x="9859682" y="8823783"/>
                  </a:lnTo>
                  <a:lnTo>
                    <a:pt x="0" y="88237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31999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529859" y="271596"/>
              <a:ext cx="9530171" cy="8280591"/>
            </a:xfrm>
            <a:custGeom>
              <a:avLst/>
              <a:gdLst/>
              <a:ahLst/>
              <a:cxnLst/>
              <a:rect l="l" t="t" r="r" b="b"/>
              <a:pathLst>
                <a:path w="9200657" h="8280591">
                  <a:moveTo>
                    <a:pt x="0" y="0"/>
                  </a:moveTo>
                  <a:lnTo>
                    <a:pt x="9200657" y="0"/>
                  </a:lnTo>
                  <a:lnTo>
                    <a:pt x="9200657" y="8280591"/>
                  </a:lnTo>
                  <a:lnTo>
                    <a:pt x="0" y="82805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56934" y="1405043"/>
              <a:ext cx="13743411" cy="6079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4490"/>
                </a:lnSpc>
              </a:pPr>
              <a:r>
                <a:rPr lang="en-US" sz="299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ileron Regular" panose="00000500000000000000"/>
                  <a:cs typeface="Arial" panose="020B0604020202020204" pitchFamily="34" charset="0"/>
                  <a:sym typeface="Aileron Regular" panose="00000500000000000000"/>
                </a:rPr>
                <a:t>E-XPRO’s leadership is founded on </a:t>
              </a:r>
              <a:r>
                <a:rPr lang="en-US" sz="2995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ileron Regular Bold" panose="020F0502020204030204"/>
                  <a:cs typeface="Arial" panose="020B0604020202020204" pitchFamily="34" charset="0"/>
                  <a:sym typeface="Aileron Regular Bold" panose="020F0502020204030204"/>
                </a:rPr>
                <a:t>the Bible John C Maxwell</a:t>
              </a:r>
              <a:r>
                <a:rPr lang="en-US" sz="299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ileron Regular" panose="00000500000000000000"/>
                  <a:cs typeface="Arial" panose="020B0604020202020204" pitchFamily="34" charset="0"/>
                  <a:sym typeface="Aileron Regular" panose="00000500000000000000"/>
                </a:rPr>
                <a:t>, which is challenging ourselves to succeed through a two-side coin: </a:t>
              </a:r>
              <a:r>
                <a:rPr lang="en-US" sz="2995" b="1">
                  <a:solidFill>
                    <a:schemeClr val="bg1"/>
                  </a:solidFill>
                  <a:latin typeface="Arial" panose="020B0604020202020204" pitchFamily="34" charset="0"/>
                  <a:ea typeface="Aileron Regular Bold Italics" panose="00000800000000000000"/>
                  <a:cs typeface="Arial" panose="020B0604020202020204" pitchFamily="34" charset="0"/>
                  <a:sym typeface="Aileron Regular Bold Italics" panose="00000800000000000000"/>
                </a:rPr>
                <a:t>The heart and the hand, or inward integrity and outward skills</a:t>
              </a:r>
              <a:r>
                <a:rPr lang="en-US" sz="299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ileron Regular" panose="00000500000000000000"/>
                  <a:cs typeface="Arial" panose="020B0604020202020204" pitchFamily="34" charset="0"/>
                  <a:sym typeface="Aileron Regular" panose="00000500000000000000"/>
                </a:rPr>
                <a:t>. To have one without the other leads to failure. </a:t>
              </a:r>
              <a:endParaRPr lang="en-US" sz="299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 Regular" panose="00000500000000000000"/>
                <a:cs typeface="Arial" panose="020B0604020202020204" pitchFamily="34" charset="0"/>
                <a:sym typeface="Aileron Regular" panose="00000500000000000000"/>
              </a:endParaRPr>
            </a:p>
            <a:p>
              <a:pPr algn="l">
                <a:lnSpc>
                  <a:spcPts val="4490"/>
                </a:lnSpc>
              </a:pPr>
              <a:r>
                <a:rPr lang="en-US" sz="2995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Aileron Regular" panose="00000500000000000000"/>
                  <a:cs typeface="Arial" panose="020B0604020202020204" pitchFamily="34" charset="0"/>
                  <a:sym typeface="Aileron Regular" panose="00000500000000000000"/>
                </a:rPr>
                <a:t>Leadership is our vital competence to provide both solutions and it’s standard not only to solve problems in current but to win people’s heart after the problems.</a:t>
              </a:r>
              <a:endParaRPr lang="en-US" sz="299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ileron Regular" panose="00000500000000000000"/>
                <a:cs typeface="Arial" panose="020B0604020202020204" pitchFamily="34" charset="0"/>
                <a:sym typeface="Aileron Regular" panose="00000500000000000000"/>
              </a:endParaRPr>
            </a:p>
          </p:txBody>
        </p:sp>
      </p:grpSp>
      <p:grpSp>
        <p:nvGrpSpPr>
          <p:cNvPr id="10" name="Group 11"/>
          <p:cNvGrpSpPr/>
          <p:nvPr/>
        </p:nvGrpSpPr>
        <p:grpSpPr>
          <a:xfrm>
            <a:off x="152400" y="1278145"/>
            <a:ext cx="4528990" cy="1025384"/>
            <a:chOff x="0" y="0"/>
            <a:chExt cx="1192821" cy="270060"/>
          </a:xfrm>
        </p:grpSpPr>
        <p:sp>
          <p:nvSpPr>
            <p:cNvPr id="11" name="Freeform 12"/>
            <p:cNvSpPr/>
            <p:nvPr/>
          </p:nvSpPr>
          <p:spPr>
            <a:xfrm>
              <a:off x="0" y="0"/>
              <a:ext cx="1192821" cy="270060"/>
            </a:xfrm>
            <a:custGeom>
              <a:avLst/>
              <a:gdLst/>
              <a:ahLst/>
              <a:cxnLst/>
              <a:rect l="l" t="t" r="r" b="b"/>
              <a:pathLst>
                <a:path w="1192821" h="270060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2880"/>
                  </a:lnTo>
                  <a:cubicBezTo>
                    <a:pt x="1192821" y="206002"/>
                    <a:pt x="1183636" y="228176"/>
                    <a:pt x="1167286" y="244526"/>
                  </a:cubicBezTo>
                  <a:cubicBezTo>
                    <a:pt x="1150937" y="260875"/>
                    <a:pt x="1128762" y="270060"/>
                    <a:pt x="1105640" y="270060"/>
                  </a:cubicBezTo>
                  <a:lnTo>
                    <a:pt x="87180" y="270060"/>
                  </a:lnTo>
                  <a:cubicBezTo>
                    <a:pt x="39032" y="270060"/>
                    <a:pt x="0" y="231028"/>
                    <a:pt x="0" y="18288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EE7C22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0" y="-76200"/>
              <a:ext cx="1192821" cy="3462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56"/>
          <p:cNvSpPr txBox="1"/>
          <p:nvPr/>
        </p:nvSpPr>
        <p:spPr>
          <a:xfrm>
            <a:off x="685800" y="1564142"/>
            <a:ext cx="3770406" cy="45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E-XPRO’s LEADERSHIP</a:t>
            </a:r>
            <a:endParaRPr lang="en-US" sz="24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4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715910" y="965200"/>
            <a:ext cx="14856180" cy="8356601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49"/>
          <p:cNvSpPr txBox="1"/>
          <p:nvPr/>
        </p:nvSpPr>
        <p:spPr>
          <a:xfrm>
            <a:off x="3662255" y="8279461"/>
            <a:ext cx="4752872" cy="1042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algn="ctr">
              <a:spcAft>
                <a:spcPts val="900"/>
              </a:spcAft>
            </a:pPr>
            <a:r>
              <a:rPr lang="en-US" sz="2185">
                <a:solidFill>
                  <a:schemeClr val="accent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Representative Director in Vietnam</a:t>
            </a:r>
            <a:endParaRPr lang="en-US" sz="17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ctr">
              <a:spcAft>
                <a:spcPts val="900"/>
              </a:spcAft>
            </a:pPr>
            <a:r>
              <a:rPr lang="en-US" sz="2185" b="1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MS. NGO NGOC DIEM ELISA</a:t>
            </a:r>
            <a:endParaRPr lang="en-US" sz="2700" b="1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49"/>
          <p:cNvSpPr txBox="1"/>
          <p:nvPr/>
        </p:nvSpPr>
        <p:spPr>
          <a:xfrm>
            <a:off x="10250354" y="965199"/>
            <a:ext cx="6321737" cy="8263997"/>
          </a:xfrm>
          <a:prstGeom prst="rect">
            <a:avLst/>
          </a:prstGeom>
          <a:gradFill flip="none" rotWithShape="1">
            <a:gsLst>
              <a:gs pos="100000">
                <a:srgbClr val="FFFF00"/>
              </a:gs>
              <a:gs pos="100000">
                <a:schemeClr val="accent2">
                  <a:lumMod val="95000"/>
                  <a:lumOff val="5000"/>
                  <a:alpha val="44141"/>
                </a:schemeClr>
              </a:gs>
              <a:gs pos="0">
                <a:schemeClr val="accent2">
                  <a:lumMod val="40000"/>
                  <a:lumOff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065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E-XPRO’s man working with manner of serving, seeking the best for our clients, staffs, and community.</a:t>
            </a:r>
            <a:endParaRPr lang="en-US" sz="17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endParaRPr lang="en-US" sz="2065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r>
              <a:rPr lang="en-US" sz="2065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By obeying our Christian laws</a:t>
            </a:r>
            <a:endParaRPr lang="en-US" sz="17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r>
              <a:rPr lang="en-US" sz="2065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We commit our heart with integrity, transparency,</a:t>
            </a:r>
            <a:endParaRPr lang="en-US" sz="17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r>
              <a:rPr lang="en-US" sz="2065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consistency, loyalty, and upright manner to the people.</a:t>
            </a:r>
            <a:endParaRPr lang="en-US" sz="2065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endParaRPr lang="en-US" sz="17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r>
              <a:rPr lang="en-US" sz="2065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Also, with the excellent hands that compete ourselves stronger in innovating new solution, ideas, strategies from knowledges, understandings, experiences and market’s insightful problem solver.</a:t>
            </a:r>
            <a:endParaRPr lang="en-US" sz="17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endParaRPr lang="en-US" sz="2065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r>
              <a:rPr lang="en-US" sz="2065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E-XPRO is thankful for any meet and cooperation with clients, staffs, vendors, providers. </a:t>
            </a:r>
            <a:endParaRPr lang="en-US" sz="17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endParaRPr lang="en-US" sz="2065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r>
              <a:rPr lang="en-US" sz="2065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May our God bless you in return from your blessings to us.</a:t>
            </a:r>
            <a:endParaRPr lang="en-US" sz="17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r>
              <a:rPr lang="en-US" sz="2065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Shalom!</a:t>
            </a:r>
            <a:endParaRPr lang="en-US" sz="17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spcAft>
                <a:spcPts val="900"/>
              </a:spcAft>
            </a:pPr>
            <a:endParaRPr lang="en-US" sz="210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5362" y="261050"/>
            <a:ext cx="1325996" cy="7041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15" y="685800"/>
            <a:ext cx="18288000" cy="89154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76224" y="4455646"/>
            <a:ext cx="14020800" cy="1417750"/>
            <a:chOff x="0" y="-199617"/>
            <a:chExt cx="7211910" cy="134168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565713" cy="1142068"/>
            </a:xfrm>
            <a:custGeom>
              <a:avLst/>
              <a:gdLst/>
              <a:ahLst/>
              <a:cxnLst/>
              <a:rect l="l" t="t" r="r" b="b"/>
              <a:pathLst>
                <a:path w="5565713" h="1757364">
                  <a:moveTo>
                    <a:pt x="0" y="0"/>
                  </a:moveTo>
                  <a:lnTo>
                    <a:pt x="5565713" y="0"/>
                  </a:lnTo>
                  <a:lnTo>
                    <a:pt x="5565713" y="1757364"/>
                  </a:lnTo>
                  <a:lnTo>
                    <a:pt x="0" y="175736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46197" y="-199617"/>
              <a:ext cx="5565713" cy="93275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Arial Unicode" panose="020B0604020202020204" charset="-122"/>
                  <a:ea typeface="Arial Unicode" panose="020B0604020202020204" charset="-122"/>
                  <a:cs typeface="Arial Unicode" panose="020B0604020202020204" charset="-122"/>
                  <a:sym typeface="Arial Unicode" panose="020B0604020202020204" charset="-122"/>
                </a:rPr>
                <a:t>From the inspiring king of David, E-XPRO found and apply his secret leading his nation successful, that it is written:  </a:t>
              </a:r>
              <a:endParaRPr lang="en-US" sz="2500" dirty="0">
                <a:solidFill>
                  <a:srgbClr val="000000"/>
                </a:solidFill>
                <a:latin typeface="Arial Unicode" panose="020B0604020202020204" charset="-122"/>
                <a:ea typeface="Arial Unicode" panose="020B0604020202020204" charset="-122"/>
                <a:cs typeface="Arial Unicode" panose="020B0604020202020204" charset="-122"/>
                <a:sym typeface="Arial Unicode" panose="020B0604020202020204" charset="-122"/>
              </a:endParaRPr>
            </a:p>
            <a:p>
              <a:pPr algn="ctr">
                <a:lnSpc>
                  <a:spcPts val="3500"/>
                </a:lnSpc>
              </a:pPr>
              <a:r>
                <a:rPr lang="en-US" sz="2500" i="1" dirty="0">
                  <a:solidFill>
                    <a:srgbClr val="000000"/>
                  </a:solidFill>
                  <a:latin typeface="Arial Unicode" panose="020B0604020202020204" charset="-122"/>
                  <a:ea typeface="Arial Unicode" panose="020B0604020202020204" charset="-122"/>
                  <a:cs typeface="Arial Unicode" panose="020B0604020202020204" charset="-122"/>
                  <a:sym typeface="Arial Unicode" panose="020B0604020202020204" charset="-122"/>
                </a:rPr>
                <a:t>And [King of Israel] David shepherded them [his nation] with integrity of heart; with skillful hands he led them </a:t>
              </a:r>
              <a:endParaRPr lang="en-US" sz="2500" i="1" dirty="0">
                <a:solidFill>
                  <a:srgbClr val="000000"/>
                </a:solidFill>
                <a:latin typeface="Arial Unicode" panose="020B0604020202020204" charset="-122"/>
                <a:ea typeface="Arial Unicode" panose="020B0604020202020204" charset="-122"/>
                <a:cs typeface="Arial Unicode" panose="020B0604020202020204" charset="-122"/>
                <a:sym typeface="Arial Unicode" panose="020B0604020202020204" charset="-122"/>
              </a:endParaRPr>
            </a:p>
            <a:p>
              <a:pPr algn="ctr">
                <a:lnSpc>
                  <a:spcPts val="3500"/>
                </a:lnSpc>
              </a:pPr>
              <a:r>
                <a:rPr lang="en-US" sz="2500" i="1" dirty="0">
                  <a:solidFill>
                    <a:srgbClr val="000000"/>
                  </a:solidFill>
                  <a:latin typeface="Arial Unicode" panose="020B0604020202020204" charset="-122"/>
                  <a:ea typeface="Arial Unicode" panose="020B0604020202020204" charset="-122"/>
                  <a:cs typeface="Arial Unicode" panose="020B0604020202020204" charset="-122"/>
                  <a:sym typeface="Arial Unicode" panose="020B0604020202020204" charset="-122"/>
                </a:rPr>
                <a:t>(Book of Psalm 78:72)</a:t>
              </a:r>
              <a:endParaRPr lang="en-US" sz="2500" i="1" dirty="0">
                <a:solidFill>
                  <a:srgbClr val="000000"/>
                </a:solidFill>
                <a:latin typeface="Arial Unicode" panose="020B0604020202020204" charset="-122"/>
                <a:ea typeface="Arial Unicode" panose="020B0604020202020204" charset="-122"/>
                <a:cs typeface="Arial Unicode" panose="020B0604020202020204" charset="-122"/>
                <a:sym typeface="Arial Unicode" panose="020B0604020202020204" charset="-122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76224" y="7465752"/>
            <a:ext cx="16838636" cy="1935971"/>
            <a:chOff x="-91330" y="0"/>
            <a:chExt cx="28017998" cy="322128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926667" cy="2976031"/>
            </a:xfrm>
            <a:custGeom>
              <a:avLst/>
              <a:gdLst/>
              <a:ahLst/>
              <a:cxnLst/>
              <a:rect l="l" t="t" r="r" b="b"/>
              <a:pathLst>
                <a:path w="27926667" h="2976031">
                  <a:moveTo>
                    <a:pt x="0" y="0"/>
                  </a:moveTo>
                  <a:lnTo>
                    <a:pt x="27926667" y="0"/>
                  </a:lnTo>
                  <a:lnTo>
                    <a:pt x="27926667" y="2976031"/>
                  </a:lnTo>
                  <a:lnTo>
                    <a:pt x="0" y="29760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91330" y="197629"/>
              <a:ext cx="9386297" cy="302365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Arial Nova" panose="020B0504020202020204"/>
                  <a:ea typeface="Arial Nova" panose="020B0504020202020204"/>
                  <a:cs typeface="Arial Nova" panose="020B0504020202020204"/>
                  <a:sym typeface="Arial Nova" panose="020B0504020202020204"/>
                </a:rPr>
                <a:t>We commit to work with integrity hearts serving people with transparency, consistency, loyalty, an upright heart and disciplined manner.</a:t>
              </a:r>
              <a:endParaRPr lang="en-US" sz="2500" dirty="0">
                <a:solidFill>
                  <a:srgbClr val="000000"/>
                </a:solidFill>
                <a:latin typeface="Arial Nova" panose="020B0504020202020204"/>
                <a:ea typeface="Arial Nova" panose="020B0504020202020204"/>
                <a:cs typeface="Arial Nova" panose="020B0504020202020204"/>
                <a:sym typeface="Arial Nova" panose="020B0504020202020204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4594" y="6895931"/>
            <a:ext cx="10247713" cy="1828646"/>
            <a:chOff x="-59806" y="-10493"/>
            <a:chExt cx="17051288" cy="304270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991482" cy="2976031"/>
            </a:xfrm>
            <a:custGeom>
              <a:avLst/>
              <a:gdLst/>
              <a:ahLst/>
              <a:cxnLst/>
              <a:rect l="l" t="t" r="r" b="b"/>
              <a:pathLst>
                <a:path w="16991482" h="2976031">
                  <a:moveTo>
                    <a:pt x="0" y="0"/>
                  </a:moveTo>
                  <a:lnTo>
                    <a:pt x="16991482" y="0"/>
                  </a:lnTo>
                  <a:lnTo>
                    <a:pt x="16991482" y="2976031"/>
                  </a:lnTo>
                  <a:lnTo>
                    <a:pt x="0" y="29760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59806" y="-10493"/>
              <a:ext cx="16991482" cy="304270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620"/>
                </a:lnSpc>
              </a:pPr>
              <a:r>
                <a:rPr lang="en-US" sz="3300" b="1">
                  <a:solidFill>
                    <a:srgbClr val="F0871D"/>
                  </a:solidFill>
                  <a:latin typeface="Arial Nova Bold" panose="020B0804020202020204"/>
                  <a:ea typeface="Arial Nova Bold" panose="020B0804020202020204"/>
                  <a:cs typeface="Arial Nova Bold" panose="020B0804020202020204"/>
                  <a:sym typeface="Arial Nova Bold" panose="020B0804020202020204"/>
                </a:rPr>
                <a:t>SERVE WITH INTERGRITY HEART </a:t>
              </a:r>
              <a:endParaRPr lang="en-US" sz="3300" b="1">
                <a:solidFill>
                  <a:srgbClr val="F0871D"/>
                </a:solidFill>
                <a:latin typeface="Arial Nova Bold" panose="020B0804020202020204"/>
                <a:ea typeface="Arial Nova Bold" panose="020B0804020202020204"/>
                <a:cs typeface="Arial Nova Bold" panose="020B0804020202020204"/>
                <a:sym typeface="Arial Nova Bold" panose="020B0804020202020204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753814" y="6869577"/>
            <a:ext cx="8323241" cy="1490463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F0871D"/>
                </a:solidFill>
                <a:latin typeface="Arial Nova Bold" panose="020B0804020202020204"/>
                <a:ea typeface="Arial Nova Bold" panose="020B0804020202020204"/>
                <a:cs typeface="Arial Nova Bold" panose="020B0804020202020204"/>
                <a:sym typeface="Arial Nova Bold" panose="020B0804020202020204"/>
              </a:rPr>
              <a:t>AND EXCELLENT HAND</a:t>
            </a:r>
            <a:endParaRPr lang="en-US" sz="3300" b="1">
              <a:solidFill>
                <a:srgbClr val="F0871D"/>
              </a:solidFill>
              <a:latin typeface="Arial Nova Bold" panose="020B0804020202020204"/>
              <a:ea typeface="Arial Nova Bold" panose="020B0804020202020204"/>
              <a:cs typeface="Arial Nova Bold" panose="020B0804020202020204"/>
              <a:sym typeface="Arial Nova Bold" panose="020B0804020202020204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976224" y="7552160"/>
            <a:ext cx="16715115" cy="4391885"/>
            <a:chOff x="0" y="-3033182"/>
            <a:chExt cx="22870519" cy="600921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870519" cy="2976031"/>
            </a:xfrm>
            <a:custGeom>
              <a:avLst/>
              <a:gdLst/>
              <a:ahLst/>
              <a:cxnLst/>
              <a:rect l="l" t="t" r="r" b="b"/>
              <a:pathLst>
                <a:path w="22870519" h="2976031">
                  <a:moveTo>
                    <a:pt x="0" y="0"/>
                  </a:moveTo>
                  <a:lnTo>
                    <a:pt x="22870519" y="0"/>
                  </a:lnTo>
                  <a:lnTo>
                    <a:pt x="22870519" y="2976031"/>
                  </a:lnTo>
                  <a:lnTo>
                    <a:pt x="0" y="297603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2049315" y="-3033182"/>
              <a:ext cx="8992130" cy="303318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00"/>
                </a:lnSpc>
              </a:pPr>
              <a:r>
                <a:rPr lang="en-US" sz="2500" dirty="0">
                  <a:solidFill>
                    <a:srgbClr val="000000"/>
                  </a:solidFill>
                  <a:latin typeface="Arial Nova" panose="020B0504020202020204"/>
                  <a:ea typeface="Arial Nova" panose="020B0504020202020204"/>
                  <a:cs typeface="Arial Nova" panose="020B0504020202020204"/>
                  <a:sym typeface="Arial Nova" panose="020B0504020202020204"/>
                </a:rPr>
                <a:t>We compete ourselves stronger in innovating new solutions, ideas, strategies from rich knowledge, understandings, experiences, and market’s insightful problem solver.</a:t>
              </a:r>
              <a:endParaRPr lang="en-US" sz="2500" dirty="0">
                <a:solidFill>
                  <a:srgbClr val="000000"/>
                </a:solidFill>
                <a:latin typeface="Arial Nova" panose="020B0504020202020204"/>
                <a:ea typeface="Arial Nova" panose="020B0504020202020204"/>
                <a:cs typeface="Arial Nova" panose="020B0504020202020204"/>
                <a:sym typeface="Arial Nova" panose="020B0504020202020204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5733462" y="68637"/>
            <a:ext cx="7543800" cy="4286878"/>
          </a:xfrm>
          <a:custGeom>
            <a:avLst/>
            <a:gdLst/>
            <a:ahLst/>
            <a:cxnLst/>
            <a:rect l="l" t="t" r="r" b="b"/>
            <a:pathLst>
              <a:path w="8783470" h="4584870">
                <a:moveTo>
                  <a:pt x="0" y="0"/>
                </a:moveTo>
                <a:lnTo>
                  <a:pt x="8783469" y="0"/>
                </a:lnTo>
                <a:lnTo>
                  <a:pt x="8783469" y="4584870"/>
                </a:lnTo>
                <a:lnTo>
                  <a:pt x="0" y="458487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16"/>
          <p:cNvGrpSpPr/>
          <p:nvPr/>
        </p:nvGrpSpPr>
        <p:grpSpPr>
          <a:xfrm>
            <a:off x="304800" y="410418"/>
            <a:ext cx="4528990" cy="1029525"/>
            <a:chOff x="0" y="0"/>
            <a:chExt cx="1192821" cy="271151"/>
          </a:xfrm>
        </p:grpSpPr>
        <p:sp>
          <p:nvSpPr>
            <p:cNvPr id="24" name="Freeform 17"/>
            <p:cNvSpPr/>
            <p:nvPr/>
          </p:nvSpPr>
          <p:spPr>
            <a:xfrm>
              <a:off x="0" y="0"/>
              <a:ext cx="1192821" cy="271151"/>
            </a:xfrm>
            <a:custGeom>
              <a:avLst/>
              <a:gdLst/>
              <a:ahLst/>
              <a:cxnLst/>
              <a:rect l="l" t="t" r="r" b="b"/>
              <a:pathLst>
                <a:path w="1192821" h="271151">
                  <a:moveTo>
                    <a:pt x="87180" y="0"/>
                  </a:moveTo>
                  <a:lnTo>
                    <a:pt x="1105640" y="0"/>
                  </a:lnTo>
                  <a:cubicBezTo>
                    <a:pt x="1153789" y="0"/>
                    <a:pt x="1192821" y="39032"/>
                    <a:pt x="1192821" y="87180"/>
                  </a:cubicBezTo>
                  <a:lnTo>
                    <a:pt x="1192821" y="183970"/>
                  </a:lnTo>
                  <a:cubicBezTo>
                    <a:pt x="1192821" y="232119"/>
                    <a:pt x="1153789" y="271151"/>
                    <a:pt x="1105640" y="271151"/>
                  </a:cubicBezTo>
                  <a:lnTo>
                    <a:pt x="87180" y="271151"/>
                  </a:lnTo>
                  <a:cubicBezTo>
                    <a:pt x="39032" y="271151"/>
                    <a:pt x="0" y="232119"/>
                    <a:pt x="0" y="183970"/>
                  </a:cubicBezTo>
                  <a:lnTo>
                    <a:pt x="0" y="87180"/>
                  </a:lnTo>
                  <a:cubicBezTo>
                    <a:pt x="0" y="39032"/>
                    <a:pt x="39032" y="0"/>
                    <a:pt x="87180" y="0"/>
                  </a:cubicBezTo>
                  <a:close/>
                </a:path>
              </a:pathLst>
            </a:custGeom>
            <a:solidFill>
              <a:srgbClr val="EE7C2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18"/>
            <p:cNvSpPr txBox="1"/>
            <p:nvPr/>
          </p:nvSpPr>
          <p:spPr>
            <a:xfrm>
              <a:off x="0" y="-76200"/>
              <a:ext cx="1192821" cy="3473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26" name="TextBox 58"/>
          <p:cNvSpPr txBox="1"/>
          <p:nvPr/>
        </p:nvSpPr>
        <p:spPr>
          <a:xfrm>
            <a:off x="786798" y="678469"/>
            <a:ext cx="4021113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>
                <a:solidFill>
                  <a:srgbClr val="FFFFFF"/>
                </a:solidFill>
                <a:latin typeface="Arial Bold" panose="020F0502020204030204"/>
                <a:ea typeface="Arial Bold" panose="020F0502020204030204"/>
                <a:cs typeface="Arial Bold" panose="020F0502020204030204"/>
                <a:sym typeface="Arial Bold" panose="020F0502020204030204"/>
              </a:rPr>
              <a:t>COMMITMENT’s STORY</a:t>
            </a:r>
            <a:endParaRPr lang="en-US" sz="2400" b="1">
              <a:solidFill>
                <a:srgbClr val="FFFFFF"/>
              </a:solidFill>
              <a:latin typeface="Arial Bold" panose="020F0502020204030204"/>
              <a:ea typeface="Arial Bold" panose="020F0502020204030204"/>
              <a:cs typeface="Arial Bold" panose="020F0502020204030204"/>
              <a:sym typeface="Arial Bold" panose="020F0502020204030204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333" b="-33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Nhóm 25"/>
          <p:cNvGrpSpPr>
            <a:grpSpLocks noGrp="1" noRot="1" noMove="1" noResize="1" noUngrp="1"/>
          </p:cNvGrpSpPr>
          <p:nvPr/>
        </p:nvGrpSpPr>
        <p:grpSpPr>
          <a:xfrm>
            <a:off x="-1" y="2"/>
            <a:ext cx="18288002" cy="10421007"/>
            <a:chOff x="-4231" y="0"/>
            <a:chExt cx="12192000" cy="6901875"/>
          </a:xfrm>
        </p:grpSpPr>
        <p:pic>
          <p:nvPicPr>
            <p:cNvPr id="5" name="Đồ họa 4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-4231" y="0"/>
              <a:ext cx="12192000" cy="6858000"/>
            </a:xfrm>
            <a:prstGeom prst="rect">
              <a:avLst/>
            </a:prstGeom>
          </p:spPr>
        </p:pic>
        <p:pic>
          <p:nvPicPr>
            <p:cNvPr id="7" name="Đồ họa 6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9697" y="0"/>
              <a:ext cx="11868052" cy="6901875"/>
            </a:xfrm>
            <a:prstGeom prst="rect">
              <a:avLst/>
            </a:prstGeom>
          </p:spPr>
        </p:pic>
      </p:grpSp>
      <p:grpSp>
        <p:nvGrpSpPr>
          <p:cNvPr id="82" name="Nhóm 81"/>
          <p:cNvGrpSpPr/>
          <p:nvPr/>
        </p:nvGrpSpPr>
        <p:grpSpPr>
          <a:xfrm>
            <a:off x="3968730" y="1141282"/>
            <a:ext cx="3133245" cy="8080484"/>
            <a:chOff x="2637965" y="1089665"/>
            <a:chExt cx="2170257" cy="5596984"/>
          </a:xfrm>
        </p:grpSpPr>
        <p:sp>
          <p:nvSpPr>
            <p:cNvPr id="64" name="Hình chữ nhật: Góc Tròn 63"/>
            <p:cNvSpPr/>
            <p:nvPr/>
          </p:nvSpPr>
          <p:spPr>
            <a:xfrm>
              <a:off x="2693622" y="1167676"/>
              <a:ext cx="2058943" cy="544096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9FAFA"/>
                </a:gs>
                <a:gs pos="50000">
                  <a:srgbClr val="EAEBEB"/>
                </a:gs>
                <a:gs pos="100000">
                  <a:srgbClr val="DADCDC"/>
                </a:gs>
              </a:gsLst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000"/>
            </a:p>
          </p:txBody>
        </p:sp>
        <p:sp>
          <p:nvSpPr>
            <p:cNvPr id="65" name="Hình chữ nhật: Góc Tròn 64"/>
            <p:cNvSpPr/>
            <p:nvPr/>
          </p:nvSpPr>
          <p:spPr>
            <a:xfrm rot="10800000">
              <a:off x="2637965" y="1089665"/>
              <a:ext cx="2170257" cy="5596984"/>
            </a:xfrm>
            <a:prstGeom prst="roundRect">
              <a:avLst>
                <a:gd name="adj" fmla="val 50000"/>
              </a:avLst>
            </a:prstGeom>
            <a:noFill/>
            <a:ln w="31750">
              <a:gradFill>
                <a:gsLst>
                  <a:gs pos="0">
                    <a:srgbClr val="F69D0B"/>
                  </a:gs>
                  <a:gs pos="100000">
                    <a:srgbClr val="FD4E42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000"/>
            </a:p>
          </p:txBody>
        </p:sp>
      </p:grpSp>
      <p:grpSp>
        <p:nvGrpSpPr>
          <p:cNvPr id="81" name="Nhóm 80"/>
          <p:cNvGrpSpPr/>
          <p:nvPr/>
        </p:nvGrpSpPr>
        <p:grpSpPr>
          <a:xfrm>
            <a:off x="460278" y="1146716"/>
            <a:ext cx="3133245" cy="8080484"/>
            <a:chOff x="298997" y="1093288"/>
            <a:chExt cx="2170257" cy="5596984"/>
          </a:xfrm>
        </p:grpSpPr>
        <p:sp>
          <p:nvSpPr>
            <p:cNvPr id="67" name="Hình chữ nhật: Góc Tròn 66"/>
            <p:cNvSpPr/>
            <p:nvPr/>
          </p:nvSpPr>
          <p:spPr>
            <a:xfrm>
              <a:off x="354654" y="1171299"/>
              <a:ext cx="2058943" cy="544096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9FAFA"/>
                </a:gs>
                <a:gs pos="50000">
                  <a:srgbClr val="EAEBEB"/>
                </a:gs>
                <a:gs pos="100000">
                  <a:srgbClr val="DADCDC"/>
                </a:gs>
              </a:gsLst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000"/>
            </a:p>
          </p:txBody>
        </p:sp>
        <p:sp>
          <p:nvSpPr>
            <p:cNvPr id="68" name="Hình chữ nhật: Góc Tròn 67"/>
            <p:cNvSpPr/>
            <p:nvPr/>
          </p:nvSpPr>
          <p:spPr>
            <a:xfrm>
              <a:off x="298997" y="1093288"/>
              <a:ext cx="2170257" cy="5596984"/>
            </a:xfrm>
            <a:prstGeom prst="roundRect">
              <a:avLst>
                <a:gd name="adj" fmla="val 50000"/>
              </a:avLst>
            </a:prstGeom>
            <a:noFill/>
            <a:ln w="31750">
              <a:gradFill>
                <a:gsLst>
                  <a:gs pos="0">
                    <a:srgbClr val="F8AA3C"/>
                  </a:gs>
                  <a:gs pos="100000">
                    <a:srgbClr val="F15A28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000"/>
            </a:p>
          </p:txBody>
        </p:sp>
      </p:grpSp>
      <p:grpSp>
        <p:nvGrpSpPr>
          <p:cNvPr id="84" name="Nhóm 83"/>
          <p:cNvGrpSpPr/>
          <p:nvPr/>
        </p:nvGrpSpPr>
        <p:grpSpPr>
          <a:xfrm>
            <a:off x="7395747" y="1141282"/>
            <a:ext cx="3133245" cy="8080484"/>
            <a:chOff x="4976261" y="1089665"/>
            <a:chExt cx="2170257" cy="5596984"/>
          </a:xfrm>
        </p:grpSpPr>
        <p:sp>
          <p:nvSpPr>
            <p:cNvPr id="57" name="Hình chữ nhật: Góc Tròn 56"/>
            <p:cNvSpPr/>
            <p:nvPr/>
          </p:nvSpPr>
          <p:spPr>
            <a:xfrm>
              <a:off x="5031918" y="1167676"/>
              <a:ext cx="2058943" cy="544096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9FAFA"/>
                </a:gs>
                <a:gs pos="50000">
                  <a:srgbClr val="EAEBEB"/>
                </a:gs>
                <a:gs pos="100000">
                  <a:srgbClr val="DADCDC"/>
                </a:gs>
              </a:gsLst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000"/>
            </a:p>
          </p:txBody>
        </p:sp>
        <p:sp>
          <p:nvSpPr>
            <p:cNvPr id="58" name="Hình chữ nhật: Góc Tròn 57"/>
            <p:cNvSpPr/>
            <p:nvPr/>
          </p:nvSpPr>
          <p:spPr>
            <a:xfrm>
              <a:off x="4976261" y="1089665"/>
              <a:ext cx="2170257" cy="5596984"/>
            </a:xfrm>
            <a:prstGeom prst="roundRect">
              <a:avLst>
                <a:gd name="adj" fmla="val 50000"/>
              </a:avLst>
            </a:prstGeom>
            <a:noFill/>
            <a:ln w="31750">
              <a:gradFill>
                <a:gsLst>
                  <a:gs pos="0">
                    <a:srgbClr val="675AE1"/>
                  </a:gs>
                  <a:gs pos="100000">
                    <a:srgbClr val="EC4758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700"/>
            </a:p>
          </p:txBody>
        </p:sp>
      </p:grpSp>
      <p:grpSp>
        <p:nvGrpSpPr>
          <p:cNvPr id="83" name="Nhóm 82"/>
          <p:cNvGrpSpPr/>
          <p:nvPr/>
        </p:nvGrpSpPr>
        <p:grpSpPr>
          <a:xfrm>
            <a:off x="10880480" y="1174189"/>
            <a:ext cx="3346857" cy="8080484"/>
            <a:chOff x="7330726" y="1111603"/>
            <a:chExt cx="2170257" cy="5596984"/>
          </a:xfrm>
        </p:grpSpPr>
        <p:sp>
          <p:nvSpPr>
            <p:cNvPr id="61" name="Hình chữ nhật: Góc Tròn 60"/>
            <p:cNvSpPr/>
            <p:nvPr/>
          </p:nvSpPr>
          <p:spPr>
            <a:xfrm>
              <a:off x="7386383" y="1189614"/>
              <a:ext cx="2058943" cy="544096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9FAFA"/>
                </a:gs>
                <a:gs pos="50000">
                  <a:srgbClr val="EAEBEB"/>
                </a:gs>
                <a:gs pos="100000">
                  <a:srgbClr val="DADCDC"/>
                </a:gs>
              </a:gsLst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000"/>
            </a:p>
          </p:txBody>
        </p:sp>
        <p:sp>
          <p:nvSpPr>
            <p:cNvPr id="62" name="Hình chữ nhật: Góc Tròn 61"/>
            <p:cNvSpPr/>
            <p:nvPr/>
          </p:nvSpPr>
          <p:spPr>
            <a:xfrm>
              <a:off x="7330726" y="1111603"/>
              <a:ext cx="2170257" cy="5596984"/>
            </a:xfrm>
            <a:prstGeom prst="roundRect">
              <a:avLst>
                <a:gd name="adj" fmla="val 50000"/>
              </a:avLst>
            </a:prstGeom>
            <a:noFill/>
            <a:ln w="31750">
              <a:gradFill>
                <a:gsLst>
                  <a:gs pos="0">
                    <a:srgbClr val="6A69E4"/>
                  </a:gs>
                  <a:gs pos="100000">
                    <a:srgbClr val="5CD3F8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000"/>
            </a:p>
          </p:txBody>
        </p:sp>
      </p:grpSp>
      <p:sp>
        <p:nvSpPr>
          <p:cNvPr id="25" name="Hình chữ nhật: Góc Tròn 24"/>
          <p:cNvSpPr/>
          <p:nvPr/>
        </p:nvSpPr>
        <p:spPr>
          <a:xfrm>
            <a:off x="14569374" y="1218843"/>
            <a:ext cx="2972540" cy="78621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9FAFA"/>
              </a:gs>
              <a:gs pos="50000">
                <a:srgbClr val="EAEBEB"/>
              </a:gs>
              <a:gs pos="100000">
                <a:srgbClr val="DADCDC"/>
              </a:gs>
            </a:gsLst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/>
          </a:p>
        </p:txBody>
      </p:sp>
      <p:grpSp>
        <p:nvGrpSpPr>
          <p:cNvPr id="8" name="Nhóm 7"/>
          <p:cNvGrpSpPr/>
          <p:nvPr/>
        </p:nvGrpSpPr>
        <p:grpSpPr>
          <a:xfrm>
            <a:off x="6470708" y="141101"/>
            <a:ext cx="5346585" cy="813075"/>
            <a:chOff x="4029075" y="658760"/>
            <a:chExt cx="4133850" cy="628650"/>
          </a:xfrm>
        </p:grpSpPr>
        <p:pic>
          <p:nvPicPr>
            <p:cNvPr id="15" name="Đồ họa 14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29075" y="658760"/>
              <a:ext cx="4133850" cy="6286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Hộp Văn bản 17"/>
            <p:cNvSpPr txBox="1"/>
            <p:nvPr/>
          </p:nvSpPr>
          <p:spPr>
            <a:xfrm>
              <a:off x="4366363" y="702635"/>
              <a:ext cx="3388528" cy="499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b="1" dirty="0">
                  <a:solidFill>
                    <a:schemeClr val="bg1"/>
                  </a:solidFill>
                </a:rPr>
                <a:t>SERVICE’S EXPRO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Hộp Văn bản 11"/>
          <p:cNvSpPr txBox="1"/>
          <p:nvPr/>
        </p:nvSpPr>
        <p:spPr>
          <a:xfrm>
            <a:off x="11410928" y="1697383"/>
            <a:ext cx="2230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solidFill>
                  <a:srgbClr val="5F5BE2"/>
                </a:solidFill>
              </a:rPr>
              <a:t>EVENT &amp;</a:t>
            </a:r>
            <a:endParaRPr lang="vi-VN" sz="2100" b="1" dirty="0">
              <a:solidFill>
                <a:srgbClr val="5F5BE2"/>
              </a:solidFill>
            </a:endParaRPr>
          </a:p>
          <a:p>
            <a:pPr algn="ctr"/>
            <a:r>
              <a:rPr lang="vi-VN" sz="2100" b="1" dirty="0">
                <a:solidFill>
                  <a:srgbClr val="5F5BE2"/>
                </a:solidFill>
              </a:rPr>
              <a:t>ACTIVATION</a:t>
            </a:r>
            <a:endParaRPr lang="vi-VN" sz="2100" b="1" dirty="0">
              <a:solidFill>
                <a:srgbClr val="5F5BE2"/>
              </a:solidFill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4803916" y="1673281"/>
            <a:ext cx="2532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solidFill>
                  <a:srgbClr val="FF0000"/>
                </a:solidFill>
              </a:rPr>
              <a:t>COMMUNITY</a:t>
            </a:r>
            <a:endParaRPr lang="vi-VN" sz="2100" b="1" dirty="0">
              <a:solidFill>
                <a:srgbClr val="FF0000"/>
              </a:solidFill>
            </a:endParaRPr>
          </a:p>
          <a:p>
            <a:pPr algn="ctr"/>
            <a:r>
              <a:rPr lang="vi-VN" sz="2100" b="1" dirty="0">
                <a:solidFill>
                  <a:srgbClr val="FF0000"/>
                </a:solidFill>
              </a:rPr>
              <a:t>CARE - CSR</a:t>
            </a:r>
            <a:endParaRPr lang="vi-VN" sz="2100" b="1" dirty="0">
              <a:solidFill>
                <a:srgbClr val="FF0000"/>
              </a:solidFill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4263662" y="3002294"/>
            <a:ext cx="2669192" cy="274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Public Relations 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Promotional Sales 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Retail Trade Marketing 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OOH &amp; Billboards 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Radio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435023" y="2580013"/>
            <a:ext cx="3116760" cy="499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Master Planning: Creative Contents apply Brand name, Slogan and Communication message.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Brand Design: Brand’s Iconic, Packaging, Marketing Access online and offline.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195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Marketing</a:t>
            </a: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’s</a:t>
            </a:r>
            <a:r>
              <a:rPr lang="vi-VN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195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Strategy</a:t>
            </a: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to</a:t>
            </a: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195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penetrate</a:t>
            </a: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vi-VN" sz="195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market</a:t>
            </a:r>
            <a:r>
              <a:rPr lang="vi-VN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vi-VN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" name="Hộp Văn bản 18"/>
          <p:cNvSpPr txBox="1"/>
          <p:nvPr/>
        </p:nvSpPr>
        <p:spPr>
          <a:xfrm>
            <a:off x="7447037" y="2658399"/>
            <a:ext cx="3116760" cy="49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Influencer marketing: Engaging with KOCs, KOLs, and endorsers.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Content management: Creating and managing professional content.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Short video production: Crafting high-quality videos to capture attention.</a:t>
            </a:r>
            <a:endParaRPr lang="vi-VN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1" name="Hộp Văn bản 20"/>
          <p:cNvSpPr txBox="1"/>
          <p:nvPr/>
        </p:nvSpPr>
        <p:spPr>
          <a:xfrm>
            <a:off x="10989467" y="2512481"/>
            <a:ext cx="4760285" cy="6338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Dealer conferences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       (100-500 guests).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Exclusive customer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       appreciation parties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       (100 guests).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Indoor/outdoor launch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       events.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Inspirational trips.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Shopping mall sales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       events.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Mall activations.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Dealer store activations.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Roadshows (LED trucks,</a:t>
            </a:r>
            <a:endParaRPr lang="en-US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95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       bicycles).</a:t>
            </a:r>
            <a:endParaRPr lang="vi-VN" sz="195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2" name="Hộp Văn bản 21"/>
          <p:cNvSpPr txBox="1"/>
          <p:nvPr/>
        </p:nvSpPr>
        <p:spPr>
          <a:xfrm>
            <a:off x="14577290" y="2512481"/>
            <a:ext cx="2921904" cy="3643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Building seven bridges across key provinces: Can Tho, Tien Giang, Soc Trang, Gia Lai, Thanh Hoa, Cao Bang.</a:t>
            </a:r>
            <a:endParaRPr lang="en-US" sz="195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Sponsoring education for underprivileged children.</a:t>
            </a:r>
            <a:endParaRPr lang="en-US" sz="1950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8" name="Hình ảnh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89306" y="2524570"/>
            <a:ext cx="2743457" cy="68579"/>
          </a:xfrm>
          <a:prstGeom prst="rect">
            <a:avLst/>
          </a:prstGeom>
        </p:spPr>
      </p:pic>
      <p:pic>
        <p:nvPicPr>
          <p:cNvPr id="29" name="Hình ảnh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6562" y="2524570"/>
            <a:ext cx="2743457" cy="68579"/>
          </a:xfrm>
          <a:prstGeom prst="rect">
            <a:avLst/>
          </a:prstGeom>
        </p:spPr>
      </p:pic>
      <p:pic>
        <p:nvPicPr>
          <p:cNvPr id="30" name="Hình ảnh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9570" y="2524570"/>
            <a:ext cx="2743457" cy="68579"/>
          </a:xfrm>
          <a:prstGeom prst="rect">
            <a:avLst/>
          </a:prstGeom>
        </p:spPr>
      </p:pic>
      <p:sp>
        <p:nvSpPr>
          <p:cNvPr id="38" name="Hình chữ nhật: Góc Tròn 37"/>
          <p:cNvSpPr/>
          <p:nvPr/>
        </p:nvSpPr>
        <p:spPr>
          <a:xfrm>
            <a:off x="14462855" y="1103258"/>
            <a:ext cx="3133245" cy="8080484"/>
          </a:xfrm>
          <a:prstGeom prst="roundRect">
            <a:avLst>
              <a:gd name="adj" fmla="val 50000"/>
            </a:avLst>
          </a:prstGeom>
          <a:noFill/>
          <a:ln w="31750">
            <a:gradFill>
              <a:gsLst>
                <a:gs pos="0">
                  <a:srgbClr val="5EF3EB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5DD3F8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000"/>
          </a:p>
        </p:txBody>
      </p:sp>
      <p:sp>
        <p:nvSpPr>
          <p:cNvPr id="56" name="Hộp Văn bản 55"/>
          <p:cNvSpPr txBox="1"/>
          <p:nvPr/>
        </p:nvSpPr>
        <p:spPr>
          <a:xfrm>
            <a:off x="7728298" y="1693934"/>
            <a:ext cx="25657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solidFill>
                  <a:srgbClr val="EC4758"/>
                </a:solidFill>
              </a:rPr>
              <a:t>SOCIAL MEDIA</a:t>
            </a:r>
            <a:endParaRPr lang="vi-VN" sz="2100" b="1" dirty="0">
              <a:solidFill>
                <a:srgbClr val="EC4758"/>
              </a:solidFill>
            </a:endParaRPr>
          </a:p>
          <a:p>
            <a:pPr algn="ctr"/>
            <a:r>
              <a:rPr lang="vi-VN" sz="2100" b="1" dirty="0">
                <a:solidFill>
                  <a:srgbClr val="EC4758"/>
                </a:solidFill>
              </a:rPr>
              <a:t>MARKETING</a:t>
            </a:r>
            <a:endParaRPr lang="vi-VN" sz="2100" b="1" dirty="0">
              <a:solidFill>
                <a:srgbClr val="EC4758"/>
              </a:solidFill>
            </a:endParaRPr>
          </a:p>
        </p:txBody>
      </p:sp>
      <p:pic>
        <p:nvPicPr>
          <p:cNvPr id="69" name="Hình ảnh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191" y="2524570"/>
            <a:ext cx="2743457" cy="68579"/>
          </a:xfrm>
          <a:prstGeom prst="rect">
            <a:avLst/>
          </a:prstGeom>
        </p:spPr>
      </p:pic>
      <p:pic>
        <p:nvPicPr>
          <p:cNvPr id="70" name="Hình ảnh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523" y="2524570"/>
            <a:ext cx="2743457" cy="68579"/>
          </a:xfrm>
          <a:prstGeom prst="rect">
            <a:avLst/>
          </a:prstGeom>
        </p:spPr>
      </p:pic>
      <p:sp>
        <p:nvSpPr>
          <p:cNvPr id="71" name="Hộp Văn bản 70"/>
          <p:cNvSpPr txBox="1"/>
          <p:nvPr/>
        </p:nvSpPr>
        <p:spPr>
          <a:xfrm>
            <a:off x="944731" y="1475742"/>
            <a:ext cx="222238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solidFill>
                  <a:srgbClr val="FB6735"/>
                </a:solidFill>
              </a:rPr>
              <a:t>CREATIVE &amp;</a:t>
            </a:r>
            <a:endParaRPr lang="vi-VN" sz="2100" b="1" dirty="0">
              <a:solidFill>
                <a:srgbClr val="FB6735"/>
              </a:solidFill>
            </a:endParaRPr>
          </a:p>
          <a:p>
            <a:pPr algn="ctr"/>
            <a:r>
              <a:rPr lang="vi-VN" sz="2100" b="1" dirty="0">
                <a:solidFill>
                  <a:srgbClr val="FB6735"/>
                </a:solidFill>
              </a:rPr>
              <a:t>STRATEGY</a:t>
            </a:r>
            <a:endParaRPr lang="vi-VN" sz="2100" b="1" dirty="0">
              <a:solidFill>
                <a:srgbClr val="FB6735"/>
              </a:solidFill>
            </a:endParaRPr>
          </a:p>
          <a:p>
            <a:pPr algn="ctr"/>
            <a:r>
              <a:rPr lang="vi-VN" sz="2100" b="1" dirty="0">
                <a:solidFill>
                  <a:srgbClr val="FB6735"/>
                </a:solidFill>
              </a:rPr>
              <a:t>PLANNING</a:t>
            </a:r>
            <a:endParaRPr lang="vi-VN" sz="2100" b="1" dirty="0">
              <a:solidFill>
                <a:srgbClr val="FB6735"/>
              </a:solidFill>
            </a:endParaRPr>
          </a:p>
        </p:txBody>
      </p:sp>
      <p:sp>
        <p:nvSpPr>
          <p:cNvPr id="72" name="Hộp Văn bản 71"/>
          <p:cNvSpPr txBox="1"/>
          <p:nvPr/>
        </p:nvSpPr>
        <p:spPr>
          <a:xfrm>
            <a:off x="4373209" y="1637324"/>
            <a:ext cx="2426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solidFill>
                  <a:srgbClr val="FB6735"/>
                </a:solidFill>
              </a:rPr>
              <a:t>INTERGRATED</a:t>
            </a:r>
            <a:endParaRPr lang="vi-VN" sz="2100" b="1" dirty="0">
              <a:solidFill>
                <a:srgbClr val="FB6735"/>
              </a:solidFill>
            </a:endParaRPr>
          </a:p>
          <a:p>
            <a:pPr algn="ctr"/>
            <a:r>
              <a:rPr lang="vi-VN" sz="2100" b="1" dirty="0">
                <a:solidFill>
                  <a:srgbClr val="FB6735"/>
                </a:solidFill>
              </a:rPr>
              <a:t>MARKETING</a:t>
            </a:r>
            <a:endParaRPr lang="vi-VN" sz="2100" b="1" dirty="0">
              <a:solidFill>
                <a:srgbClr val="FB6735"/>
              </a:solidFill>
            </a:endParaRPr>
          </a:p>
        </p:txBody>
      </p:sp>
      <p:pic>
        <p:nvPicPr>
          <p:cNvPr id="78" name="Hình ảnh 77" descr="Ảnh có chứa vòng tròn, Đồ họa, Phông chữ, biểu tượng&#10;&#10;Nội dung do AI tạo ra có thể không chính xác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11" y="8886272"/>
            <a:ext cx="1540692" cy="14269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0" name="Hình ảnh 79" descr="Ảnh có chứa vòng tròn, Đồ họa, Phông chữ, biểu tượng&#10;&#10;Nội dung do AI tạo ra có thể không chính xác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98" y="8886272"/>
            <a:ext cx="1540692" cy="142698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6" name="Hình ảnh 85" descr="Ảnh có chứa vòng tròn, Đồ họa, Phông chữ, biểu tượng&#10;&#10;Nội dung do AI tạo ra có thể không chính xác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240" y="8829922"/>
            <a:ext cx="1573178" cy="145707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8" name="Hình ảnh 87" descr="Ảnh có chứa biểu tượng, vòng tròn, Phông chữ, Đồ họa&#10;&#10;Nội dung do AI tạo ra có thể không chính xác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688" y="8865694"/>
            <a:ext cx="1540691" cy="142698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0" name="Hình ảnh 89" descr="Ảnh có chứa vòng tròn, Đồ họa, Phông chữ, biểu tượng&#10;&#10;Nội dung do AI tạo ra có thể không chính xác.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300" y="8886569"/>
            <a:ext cx="1540691" cy="14269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70548" y="9005184"/>
            <a:ext cx="1189164" cy="118916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 community care company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7674</Words>
  <Application>WPS Presentation</Application>
  <PresentationFormat>Custom</PresentationFormat>
  <Paragraphs>419</Paragraphs>
  <Slides>41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72" baseType="lpstr">
      <vt:lpstr>Arial</vt:lpstr>
      <vt:lpstr>SimSun</vt:lpstr>
      <vt:lpstr>Wingdings</vt:lpstr>
      <vt:lpstr>Arial Bold</vt:lpstr>
      <vt:lpstr>Arial</vt:lpstr>
      <vt:lpstr>Aileron Regular Bold</vt:lpstr>
      <vt:lpstr>Calibri</vt:lpstr>
      <vt:lpstr>Aileron Heavy</vt:lpstr>
      <vt:lpstr>Aileron Regular</vt:lpstr>
      <vt:lpstr>Segoe Print</vt:lpstr>
      <vt:lpstr>Aileron Regular Bold Italics</vt:lpstr>
      <vt:lpstr>Arial Unicode</vt:lpstr>
      <vt:lpstr>Arial Nova</vt:lpstr>
      <vt:lpstr>Arial Nova Bold</vt:lpstr>
      <vt:lpstr>Roboto Condensed</vt:lpstr>
      <vt:lpstr>Calibri</vt:lpstr>
      <vt:lpstr>Gadugi</vt:lpstr>
      <vt:lpstr>Microsoft YaHei</vt:lpstr>
      <vt:lpstr>Arial Unicode MS</vt:lpstr>
      <vt:lpstr>#9Slide03 AllRoundGothic</vt:lpstr>
      <vt:lpstr>TT Rounds Condensed</vt:lpstr>
      <vt:lpstr>Arimo Bold</vt:lpstr>
      <vt:lpstr>Arimo Bold Italics</vt:lpstr>
      <vt:lpstr>Muli</vt:lpstr>
      <vt:lpstr>Bahnschrift</vt:lpstr>
      <vt:lpstr>Impact</vt:lpstr>
      <vt:lpstr>Impact</vt:lpstr>
      <vt:lpstr>Montaser Arabic</vt:lpstr>
      <vt:lpstr>Noto Sans Bold</vt:lpstr>
      <vt:lpstr>Arial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CLIENT:  MOVEO + &amp; CONTINENTAL TIRES.         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EXPRO 2025</dc:title>
  <dc:creator>ASUS</dc:creator>
  <dc:description>9Slide.vn</dc:description>
  <dc:subject>9Slide.vn</dc:subject>
  <cp:category>9Slide.vn</cp:category>
  <cp:lastModifiedBy>Diệu Phan</cp:lastModifiedBy>
  <cp:revision>33</cp:revision>
  <dcterms:created xsi:type="dcterms:W3CDTF">2006-08-16T00:00:00Z</dcterms:created>
  <dcterms:modified xsi:type="dcterms:W3CDTF">2025-03-03T10:26:54Z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13000AC806354EE6894622FD560CFA15_12</vt:lpwstr>
  </property>
  <property fmtid="{D5CDD505-2E9C-101B-9397-08002B2CF9AE}" pid="3" name="KSOProductBuildVer">
    <vt:lpwstr>1033-12.2.0.20323</vt:lpwstr>
  </property>
</Properties>
</file>